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201" r:id="rId1"/>
  </p:sldMasterIdLst>
  <p:notesMasterIdLst>
    <p:notesMasterId r:id="rId82"/>
  </p:notesMasterIdLst>
  <p:sldIdLst>
    <p:sldId id="278" r:id="rId2"/>
    <p:sldId id="279" r:id="rId3"/>
    <p:sldId id="281" r:id="rId4"/>
    <p:sldId id="383" r:id="rId5"/>
    <p:sldId id="384" r:id="rId6"/>
    <p:sldId id="386" r:id="rId7"/>
    <p:sldId id="387" r:id="rId8"/>
    <p:sldId id="418" r:id="rId9"/>
    <p:sldId id="419" r:id="rId10"/>
    <p:sldId id="420" r:id="rId11"/>
    <p:sldId id="450" r:id="rId12"/>
    <p:sldId id="423" r:id="rId13"/>
    <p:sldId id="430" r:id="rId14"/>
    <p:sldId id="424" r:id="rId15"/>
    <p:sldId id="454" r:id="rId16"/>
    <p:sldId id="495" r:id="rId17"/>
    <p:sldId id="492" r:id="rId18"/>
    <p:sldId id="493" r:id="rId19"/>
    <p:sldId id="501" r:id="rId20"/>
    <p:sldId id="502" r:id="rId21"/>
    <p:sldId id="494" r:id="rId22"/>
    <p:sldId id="455" r:id="rId23"/>
    <p:sldId id="503" r:id="rId24"/>
    <p:sldId id="456" r:id="rId25"/>
    <p:sldId id="485" r:id="rId26"/>
    <p:sldId id="497" r:id="rId27"/>
    <p:sldId id="498" r:id="rId28"/>
    <p:sldId id="499" r:id="rId29"/>
    <p:sldId id="500" r:id="rId30"/>
    <p:sldId id="505" r:id="rId31"/>
    <p:sldId id="488" r:id="rId32"/>
    <p:sldId id="496" r:id="rId33"/>
    <p:sldId id="457" r:id="rId34"/>
    <p:sldId id="458" r:id="rId35"/>
    <p:sldId id="459" r:id="rId36"/>
    <p:sldId id="460" r:id="rId37"/>
    <p:sldId id="461" r:id="rId38"/>
    <p:sldId id="462" r:id="rId39"/>
    <p:sldId id="506" r:id="rId40"/>
    <p:sldId id="463" r:id="rId41"/>
    <p:sldId id="464" r:id="rId42"/>
    <p:sldId id="465" r:id="rId43"/>
    <p:sldId id="491" r:id="rId44"/>
    <p:sldId id="504" r:id="rId45"/>
    <p:sldId id="489" r:id="rId46"/>
    <p:sldId id="394" r:id="rId47"/>
    <p:sldId id="396" r:id="rId48"/>
    <p:sldId id="286" r:id="rId49"/>
    <p:sldId id="355" r:id="rId50"/>
    <p:sldId id="353" r:id="rId51"/>
    <p:sldId id="397" r:id="rId52"/>
    <p:sldId id="314" r:id="rId53"/>
    <p:sldId id="315" r:id="rId54"/>
    <p:sldId id="316" r:id="rId55"/>
    <p:sldId id="317" r:id="rId56"/>
    <p:sldId id="426" r:id="rId57"/>
    <p:sldId id="310" r:id="rId58"/>
    <p:sldId id="318" r:id="rId59"/>
    <p:sldId id="319" r:id="rId60"/>
    <p:sldId id="507" r:id="rId61"/>
    <p:sldId id="320" r:id="rId62"/>
    <p:sldId id="321" r:id="rId63"/>
    <p:sldId id="322" r:id="rId64"/>
    <p:sldId id="323" r:id="rId65"/>
    <p:sldId id="324" r:id="rId66"/>
    <p:sldId id="325" r:id="rId67"/>
    <p:sldId id="326" r:id="rId68"/>
    <p:sldId id="469" r:id="rId69"/>
    <p:sldId id="405" r:id="rId70"/>
    <p:sldId id="480" r:id="rId71"/>
    <p:sldId id="330" r:id="rId72"/>
    <p:sldId id="477" r:id="rId73"/>
    <p:sldId id="333" r:id="rId74"/>
    <p:sldId id="473" r:id="rId75"/>
    <p:sldId id="338" r:id="rId76"/>
    <p:sldId id="339" r:id="rId77"/>
    <p:sldId id="341" r:id="rId78"/>
    <p:sldId id="342" r:id="rId79"/>
    <p:sldId id="412" r:id="rId80"/>
    <p:sldId id="340" r:id="rId8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87" autoAdjust="0"/>
    <p:restoredTop sz="94622" autoAdjust="0"/>
  </p:normalViewPr>
  <p:slideViewPr>
    <p:cSldViewPr>
      <p:cViewPr>
        <p:scale>
          <a:sx n="80" d="100"/>
          <a:sy n="80" d="100"/>
        </p:scale>
        <p:origin x="-150" y="-3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87EAB5-1516-4A08-92A1-DD0EE04211A8}" type="datetimeFigureOut">
              <a:rPr lang="ru-RU" smtClean="0"/>
              <a:pPr/>
              <a:t>13.09.2022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04D816-4A3C-4E78-983C-838BAA765D0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45503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04D816-4A3C-4E78-983C-838BAA765D00}" type="slidenum">
              <a:rPr lang="ru-RU" smtClean="0"/>
              <a:pPr/>
              <a:t>49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04D816-4A3C-4E78-983C-838BAA765D00}" type="slidenum">
              <a:rPr lang="ru-RU" smtClean="0"/>
              <a:pPr/>
              <a:t>51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04D816-4A3C-4E78-983C-838BAA765D00}" type="slidenum">
              <a:rPr lang="ru-RU" smtClean="0"/>
              <a:pPr/>
              <a:t>68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15716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590550"/>
            <a:ext cx="7620000" cy="56356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295400"/>
            <a:ext cx="8229600" cy="5029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noProof="0" smtClean="0"/>
              <a:t>Вставка таблицы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400800"/>
            <a:ext cx="2133600" cy="3206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400800"/>
            <a:ext cx="2895600" cy="3206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400800"/>
            <a:ext cx="2133600" cy="3206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A78DBF-C8EA-41A3-BE91-05A2529608B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13.09.2022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13.09.2022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13.09.2022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13.09.2022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13.09.2022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13.09.2022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algn="r" eaLnBrk="1" latinLnBrk="0" hangingPunct="1"/>
            <a:fld id="{E6F9B8CD-342D-4579-98EC-A8FD6B7370E1}" type="datetimeFigureOut">
              <a:rPr lang="en-US" smtClean="0"/>
              <a:pPr algn="r" eaLnBrk="1" latinLnBrk="0" hangingPunct="1"/>
              <a:t>9/13/2022</a:t>
            </a:fld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algn="l" eaLnBrk="1" latinLnBrk="0" hangingPunct="1"/>
            <a:endParaRPr kumimoji="0" lang="en-US" dirty="0">
              <a:solidFill>
                <a:schemeClr val="tx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‹#›</a:t>
            </a:fld>
            <a:endParaRPr kumimoji="0" lang="en-US" sz="1400" b="1" dirty="0">
              <a:solidFill>
                <a:srgbClr val="FFFFFF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02" r:id="rId1"/>
    <p:sldLayoutId id="2147484203" r:id="rId2"/>
    <p:sldLayoutId id="2147484204" r:id="rId3"/>
    <p:sldLayoutId id="2147484205" r:id="rId4"/>
    <p:sldLayoutId id="2147484206" r:id="rId5"/>
    <p:sldLayoutId id="2147484207" r:id="rId6"/>
    <p:sldLayoutId id="2147484208" r:id="rId7"/>
    <p:sldLayoutId id="2147484209" r:id="rId8"/>
    <p:sldLayoutId id="2147484210" r:id="rId9"/>
    <p:sldLayoutId id="2147484211" r:id="rId10"/>
    <p:sldLayoutId id="2147484212" r:id="rId11"/>
    <p:sldLayoutId id="2147484213" r:id="rId12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hyperlink" Target="https://s6nalchik.ru/2022/04/20/%d1%83%d1%87%d0%b0%d1%81%d1%82%d0%b8%d0%b5-%d0%b2-%d0%b0%d0%ba%d1%86%d0%b8%d0%b8-%d0%b3%d0%b5%d0%be%d1%80%d0%b3%d0%b8%d0%b5%d0%b2%d1%81%d0%ba%d0%b0%d1%8f-%d0%bb%d0%b5%d0%bd%d1%82%d0%be%d1%87%d0%ba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2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5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5.jpeg"/><Relationship Id="rId4" Type="http://schemas.openxmlformats.org/officeDocument/2006/relationships/image" Target="../media/image5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5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8.jpeg"/><Relationship Id="rId4" Type="http://schemas.openxmlformats.org/officeDocument/2006/relationships/image" Target="../media/image5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5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8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5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8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5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5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9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5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9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2.jpeg"/><Relationship Id="rId5" Type="http://schemas.openxmlformats.org/officeDocument/2006/relationships/image" Target="../media/image5.jpeg"/><Relationship Id="rId4" Type="http://schemas.openxmlformats.org/officeDocument/2006/relationships/image" Target="../media/image2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4.jpeg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jpeg"/><Relationship Id="rId3" Type="http://schemas.openxmlformats.org/officeDocument/2006/relationships/image" Target="../media/image2.jpeg"/><Relationship Id="rId7" Type="http://schemas.openxmlformats.org/officeDocument/2006/relationships/image" Target="../media/image9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10" Type="http://schemas.openxmlformats.org/officeDocument/2006/relationships/image" Target="../media/image72.jpeg"/><Relationship Id="rId4" Type="http://schemas.openxmlformats.org/officeDocument/2006/relationships/image" Target="../media/image5.jpeg"/><Relationship Id="rId9" Type="http://schemas.openxmlformats.org/officeDocument/2006/relationships/image" Target="../media/image99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1.jpeg"/><Relationship Id="rId5" Type="http://schemas.openxmlformats.org/officeDocument/2006/relationships/image" Target="../media/image100.jpeg"/><Relationship Id="rId4" Type="http://schemas.openxmlformats.org/officeDocument/2006/relationships/image" Target="../media/image5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2.jpeg"/><Relationship Id="rId4" Type="http://schemas.openxmlformats.org/officeDocument/2006/relationships/image" Target="../media/image5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4.jpeg"/><Relationship Id="rId5" Type="http://schemas.openxmlformats.org/officeDocument/2006/relationships/image" Target="../media/image103.jpeg"/><Relationship Id="rId4" Type="http://schemas.openxmlformats.org/officeDocument/2006/relationships/image" Target="../media/image5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6.jpeg"/><Relationship Id="rId5" Type="http://schemas.openxmlformats.org/officeDocument/2006/relationships/image" Target="../media/image105.jpeg"/><Relationship Id="rId4" Type="http://schemas.openxmlformats.org/officeDocument/2006/relationships/image" Target="../media/image5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19672" y="615997"/>
            <a:ext cx="7524328" cy="5643246"/>
          </a:xfrm>
          <a:prstGeom prst="rect">
            <a:avLst/>
          </a:prstGeom>
          <a:noFill/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D19F0-4726-4784-BBD7-2F602B4A98C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1619672" y="1826674"/>
            <a:ext cx="7524328" cy="37087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6600" b="1" dirty="0" smtClean="0">
                <a:solidFill>
                  <a:srgbClr val="FF0000"/>
                </a:solidFill>
              </a:rPr>
              <a:t>РОДИТЕЛЬСКОЕ СОБРАНИЕ  </a:t>
            </a:r>
          </a:p>
          <a:p>
            <a:pPr algn="ctr"/>
            <a:r>
              <a:rPr lang="ru-RU" sz="6600" b="1" dirty="0" smtClean="0">
                <a:solidFill>
                  <a:srgbClr val="FF0000"/>
                </a:solidFill>
              </a:rPr>
              <a:t>МКОУ «СОШ № 6»</a:t>
            </a:r>
          </a:p>
          <a:p>
            <a:pPr algn="ctr"/>
            <a:r>
              <a:rPr lang="ru-RU" sz="4000" b="1" i="1" dirty="0" smtClean="0">
                <a:solidFill>
                  <a:srgbClr val="FF0000"/>
                </a:solidFill>
              </a:rPr>
              <a:t>сентябрь 2022 года</a:t>
            </a:r>
            <a:endParaRPr kumimoji="0" lang="ru-RU" sz="18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1" descr="C:\Users\Андрей\Desktop\школ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7352" y="0"/>
            <a:ext cx="2089022" cy="246889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Преподаватели, подготовившие  призеров муниципального этапа олимпиад</a:t>
            </a:r>
            <a:r>
              <a:rPr lang="ru-RU" sz="2400" dirty="0" smtClean="0">
                <a:solidFill>
                  <a:srgbClr val="C00000"/>
                </a:solidFill>
              </a:rPr>
              <a:t/>
            </a:r>
            <a:br>
              <a:rPr lang="ru-RU" sz="2400" dirty="0" smtClean="0">
                <a:solidFill>
                  <a:srgbClr val="C00000"/>
                </a:solidFill>
              </a:rPr>
            </a:br>
            <a:endParaRPr lang="ru-RU" sz="2400" dirty="0" smtClean="0"/>
          </a:p>
        </p:txBody>
      </p:sp>
      <p:pic>
        <p:nvPicPr>
          <p:cNvPr id="4" name="Picture 2" descr="C:\Users\Андрей\Desktop\cropped-6я-школа4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1045371" cy="1571611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045371" y="1571612"/>
            <a:ext cx="7199037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dirty="0" smtClean="0">
                <a:solidFill>
                  <a:srgbClr val="FF0000"/>
                </a:solidFill>
              </a:rPr>
              <a:t>Маркина Ирина Петровна</a:t>
            </a:r>
          </a:p>
          <a:p>
            <a:pPr algn="ctr"/>
            <a:r>
              <a:rPr lang="ru-RU" sz="2800" b="1" dirty="0" err="1">
                <a:solidFill>
                  <a:srgbClr val="FF0000"/>
                </a:solidFill>
                <a:latin typeface="Arial"/>
                <a:ea typeface="Times New Roman"/>
                <a:cs typeface="Arial"/>
              </a:rPr>
              <a:t>Чипова</a:t>
            </a:r>
            <a:r>
              <a:rPr lang="ru-RU" sz="2800" b="1" dirty="0">
                <a:solidFill>
                  <a:srgbClr val="FF0000"/>
                </a:solidFill>
                <a:latin typeface="Arial"/>
                <a:ea typeface="Times New Roman"/>
                <a:cs typeface="Arial"/>
              </a:rPr>
              <a:t> Диана </a:t>
            </a:r>
            <a:r>
              <a:rPr lang="ru-RU" sz="2800" b="1" dirty="0" err="1">
                <a:solidFill>
                  <a:srgbClr val="FF0000"/>
                </a:solidFill>
                <a:latin typeface="Arial"/>
                <a:ea typeface="Times New Roman"/>
                <a:cs typeface="Arial"/>
              </a:rPr>
              <a:t>Андзоровна</a:t>
            </a:r>
            <a:endParaRPr lang="ru-RU" sz="4000" dirty="0">
              <a:latin typeface="Arial"/>
            </a:endParaRPr>
          </a:p>
          <a:p>
            <a:pPr algn="ctr" fontAlgn="t"/>
            <a:r>
              <a:rPr lang="ru-RU" sz="2800" b="1" dirty="0" err="1" smtClean="0">
                <a:solidFill>
                  <a:srgbClr val="FF0000"/>
                </a:solidFill>
                <a:latin typeface="Arial"/>
                <a:ea typeface="Times New Roman"/>
                <a:cs typeface="Arial"/>
              </a:rPr>
              <a:t>Байсиев</a:t>
            </a:r>
            <a:r>
              <a:rPr lang="ru-RU" sz="2800" b="1" dirty="0" smtClean="0">
                <a:solidFill>
                  <a:srgbClr val="FF0000"/>
                </a:solidFill>
                <a:latin typeface="Arial"/>
                <a:ea typeface="Times New Roman"/>
                <a:cs typeface="Arial"/>
              </a:rPr>
              <a:t>  </a:t>
            </a:r>
            <a:r>
              <a:rPr lang="ru-RU" sz="2800" b="1" dirty="0">
                <a:solidFill>
                  <a:srgbClr val="FF0000"/>
                </a:solidFill>
                <a:latin typeface="Arial"/>
                <a:ea typeface="Times New Roman"/>
                <a:cs typeface="Arial"/>
              </a:rPr>
              <a:t>Рамазан </a:t>
            </a:r>
            <a:r>
              <a:rPr lang="ru-RU" sz="2800" b="1" dirty="0" err="1">
                <a:solidFill>
                  <a:srgbClr val="FF0000"/>
                </a:solidFill>
                <a:latin typeface="Arial"/>
                <a:ea typeface="Times New Roman"/>
                <a:cs typeface="Arial"/>
              </a:rPr>
              <a:t>Махмудович</a:t>
            </a:r>
            <a:endParaRPr lang="ru-RU" sz="4000" dirty="0">
              <a:latin typeface="Arial"/>
            </a:endParaRPr>
          </a:p>
          <a:p>
            <a:pPr algn="ctr"/>
            <a:r>
              <a:rPr lang="ru-RU" sz="2800" b="1" dirty="0" err="1" smtClean="0">
                <a:solidFill>
                  <a:srgbClr val="FF0000"/>
                </a:solidFill>
                <a:latin typeface="Arial"/>
                <a:ea typeface="Times New Roman"/>
                <a:cs typeface="Arial"/>
              </a:rPr>
              <a:t>Лукьяева</a:t>
            </a:r>
            <a:r>
              <a:rPr lang="ru-RU" sz="2800" b="1" dirty="0" smtClean="0">
                <a:solidFill>
                  <a:srgbClr val="FF0000"/>
                </a:solidFill>
                <a:latin typeface="Arial"/>
                <a:ea typeface="Times New Roman"/>
                <a:cs typeface="Arial"/>
              </a:rPr>
              <a:t> </a:t>
            </a:r>
            <a:r>
              <a:rPr lang="ru-RU" sz="2800" b="1" dirty="0">
                <a:solidFill>
                  <a:srgbClr val="FF0000"/>
                </a:solidFill>
                <a:latin typeface="Arial"/>
                <a:ea typeface="Times New Roman"/>
                <a:cs typeface="Arial"/>
              </a:rPr>
              <a:t>Жанна </a:t>
            </a:r>
            <a:r>
              <a:rPr lang="ru-RU" sz="2800" b="1" dirty="0" err="1">
                <a:solidFill>
                  <a:srgbClr val="FF0000"/>
                </a:solidFill>
                <a:latin typeface="Arial"/>
                <a:ea typeface="Times New Roman"/>
                <a:cs typeface="Arial"/>
              </a:rPr>
              <a:t>Мухталимовна</a:t>
            </a:r>
            <a:endParaRPr lang="ru-RU" sz="4000" dirty="0">
              <a:latin typeface="Arial"/>
            </a:endParaRPr>
          </a:p>
          <a:p>
            <a:pPr algn="ctr"/>
            <a:r>
              <a:rPr lang="ru-RU" sz="2800" b="1" dirty="0" err="1">
                <a:solidFill>
                  <a:srgbClr val="FF0000"/>
                </a:solidFill>
                <a:latin typeface="Arial"/>
                <a:ea typeface="Times New Roman"/>
                <a:cs typeface="Arial"/>
              </a:rPr>
              <a:t>Макоева</a:t>
            </a:r>
            <a:r>
              <a:rPr lang="ru-RU" sz="2800" b="1" dirty="0">
                <a:solidFill>
                  <a:srgbClr val="FF0000"/>
                </a:solidFill>
                <a:latin typeface="Arial"/>
                <a:ea typeface="Times New Roman"/>
                <a:cs typeface="Arial"/>
              </a:rPr>
              <a:t> </a:t>
            </a:r>
            <a:r>
              <a:rPr lang="ru-RU" sz="2800" b="1" dirty="0" err="1">
                <a:solidFill>
                  <a:srgbClr val="FF0000"/>
                </a:solidFill>
                <a:latin typeface="Arial"/>
                <a:ea typeface="Times New Roman"/>
                <a:cs typeface="Arial"/>
              </a:rPr>
              <a:t>Асият</a:t>
            </a:r>
            <a:r>
              <a:rPr lang="ru-RU" sz="2800" b="1" dirty="0">
                <a:solidFill>
                  <a:srgbClr val="FF0000"/>
                </a:solidFill>
                <a:latin typeface="Arial"/>
                <a:ea typeface="Times New Roman"/>
                <a:cs typeface="Arial"/>
              </a:rPr>
              <a:t> </a:t>
            </a:r>
            <a:r>
              <a:rPr lang="ru-RU" sz="2800" b="1" dirty="0" err="1">
                <a:solidFill>
                  <a:srgbClr val="FF0000"/>
                </a:solidFill>
                <a:latin typeface="Arial"/>
                <a:ea typeface="Times New Roman"/>
                <a:cs typeface="Arial"/>
              </a:rPr>
              <a:t>Латифовна</a:t>
            </a:r>
            <a:endParaRPr lang="ru-RU" sz="4000" b="0" i="0" u="none" strike="noStrike" dirty="0">
              <a:effectLst/>
              <a:latin typeface="Arial"/>
            </a:endParaRPr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4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4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4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4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" accel="10000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0" accel="10000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800" dirty="0" smtClean="0">
                <a:solidFill>
                  <a:srgbClr val="C00000"/>
                </a:solidFill>
              </a:rPr>
              <a:t>Золотые медалисты 2022 года……………….             </a:t>
            </a:r>
            <a:r>
              <a:rPr lang="ru-RU" sz="2400" dirty="0" smtClean="0">
                <a:solidFill>
                  <a:srgbClr val="C00000"/>
                </a:solidFill>
              </a:rPr>
              <a:t/>
            </a:r>
            <a:br>
              <a:rPr lang="ru-RU" sz="2400" dirty="0" smtClean="0">
                <a:solidFill>
                  <a:srgbClr val="C00000"/>
                </a:solidFill>
              </a:rPr>
            </a:br>
            <a:endParaRPr lang="ru-RU" sz="2400" dirty="0" smtClean="0"/>
          </a:p>
        </p:txBody>
      </p:sp>
      <p:pic>
        <p:nvPicPr>
          <p:cNvPr id="4" name="Picture 2" descr="C:\Users\Андрей\Desktop\cropped-6я-школа4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1045371" cy="1571611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879730" y="1268760"/>
            <a:ext cx="648072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err="1">
                <a:solidFill>
                  <a:srgbClr val="FF0000"/>
                </a:solidFill>
              </a:rPr>
              <a:t>Борукаев</a:t>
            </a:r>
            <a:r>
              <a:rPr lang="ru-RU" sz="2400" b="1" dirty="0">
                <a:solidFill>
                  <a:srgbClr val="FF0000"/>
                </a:solidFill>
              </a:rPr>
              <a:t>	</a:t>
            </a:r>
            <a:r>
              <a:rPr lang="ru-RU" sz="2400" b="1" dirty="0" err="1">
                <a:solidFill>
                  <a:srgbClr val="FF0000"/>
                </a:solidFill>
              </a:rPr>
              <a:t>Мухамед</a:t>
            </a:r>
            <a:r>
              <a:rPr lang="ru-RU" sz="2400" b="1" dirty="0">
                <a:solidFill>
                  <a:srgbClr val="FF0000"/>
                </a:solidFill>
              </a:rPr>
              <a:t>	</a:t>
            </a:r>
            <a:r>
              <a:rPr lang="ru-RU" sz="2400" b="1" dirty="0" err="1">
                <a:solidFill>
                  <a:srgbClr val="FF0000"/>
                </a:solidFill>
              </a:rPr>
              <a:t>Алиевич</a:t>
            </a:r>
            <a:endParaRPr lang="ru-RU" sz="2400" b="1" dirty="0">
              <a:solidFill>
                <a:srgbClr val="FF0000"/>
              </a:solidFill>
            </a:endParaRPr>
          </a:p>
          <a:p>
            <a:r>
              <a:rPr lang="ru-RU" sz="2400" b="1" dirty="0">
                <a:solidFill>
                  <a:srgbClr val="FF0000"/>
                </a:solidFill>
              </a:rPr>
              <a:t>Ворожба	Никита	Александрович</a:t>
            </a:r>
          </a:p>
          <a:p>
            <a:r>
              <a:rPr lang="ru-RU" sz="2400" b="1" dirty="0">
                <a:solidFill>
                  <a:srgbClr val="FF0000"/>
                </a:solidFill>
              </a:rPr>
              <a:t>Гулиева 	Алина	</a:t>
            </a:r>
            <a:r>
              <a:rPr lang="ru-RU" sz="2400" b="1" dirty="0" smtClean="0">
                <a:solidFill>
                  <a:srgbClr val="FF0000"/>
                </a:solidFill>
              </a:rPr>
              <a:t> </a:t>
            </a:r>
            <a:r>
              <a:rPr lang="ru-RU" sz="2400" b="1" dirty="0" err="1" smtClean="0">
                <a:solidFill>
                  <a:srgbClr val="FF0000"/>
                </a:solidFill>
              </a:rPr>
              <a:t>Азаматовна</a:t>
            </a:r>
            <a:endParaRPr lang="ru-RU" sz="2400" b="1" dirty="0">
              <a:solidFill>
                <a:srgbClr val="FF0000"/>
              </a:solidFill>
            </a:endParaRPr>
          </a:p>
          <a:p>
            <a:r>
              <a:rPr lang="ru-RU" sz="2400" b="1" dirty="0" err="1">
                <a:solidFill>
                  <a:srgbClr val="FF0000"/>
                </a:solidFill>
              </a:rPr>
              <a:t>Джантуева</a:t>
            </a:r>
            <a:r>
              <a:rPr lang="ru-RU" sz="2400" b="1" dirty="0">
                <a:solidFill>
                  <a:srgbClr val="FF0000"/>
                </a:solidFill>
              </a:rPr>
              <a:t>	</a:t>
            </a:r>
            <a:r>
              <a:rPr lang="ru-RU" sz="2400" b="1" dirty="0" smtClean="0">
                <a:solidFill>
                  <a:srgbClr val="FF0000"/>
                </a:solidFill>
              </a:rPr>
              <a:t>Диана </a:t>
            </a:r>
            <a:r>
              <a:rPr lang="ru-RU" sz="2400" b="1" dirty="0">
                <a:solidFill>
                  <a:srgbClr val="FF0000"/>
                </a:solidFill>
              </a:rPr>
              <a:t>	</a:t>
            </a:r>
            <a:r>
              <a:rPr lang="ru-RU" sz="2400" b="1" dirty="0" err="1">
                <a:solidFill>
                  <a:srgbClr val="FF0000"/>
                </a:solidFill>
              </a:rPr>
              <a:t>Алимовна</a:t>
            </a:r>
            <a:endParaRPr lang="ru-RU" sz="2400" b="1" dirty="0">
              <a:solidFill>
                <a:srgbClr val="FF0000"/>
              </a:solidFill>
            </a:endParaRPr>
          </a:p>
          <a:p>
            <a:r>
              <a:rPr lang="ru-RU" sz="2400" b="1" dirty="0" err="1">
                <a:solidFill>
                  <a:srgbClr val="FF0000"/>
                </a:solidFill>
              </a:rPr>
              <a:t>Кучменова</a:t>
            </a:r>
            <a:r>
              <a:rPr lang="ru-RU" sz="2400" b="1" dirty="0">
                <a:solidFill>
                  <a:srgbClr val="FF0000"/>
                </a:solidFill>
              </a:rPr>
              <a:t>	</a:t>
            </a:r>
            <a:r>
              <a:rPr lang="ru-RU" sz="2400" b="1" dirty="0" err="1">
                <a:solidFill>
                  <a:srgbClr val="FF0000"/>
                </a:solidFill>
              </a:rPr>
              <a:t>Аделя</a:t>
            </a:r>
            <a:r>
              <a:rPr lang="ru-RU" sz="2400" b="1" dirty="0">
                <a:solidFill>
                  <a:srgbClr val="FF0000"/>
                </a:solidFill>
              </a:rPr>
              <a:t>	</a:t>
            </a:r>
            <a:r>
              <a:rPr lang="ru-RU" sz="2400" b="1" dirty="0" err="1">
                <a:solidFill>
                  <a:srgbClr val="FF0000"/>
                </a:solidFill>
              </a:rPr>
              <a:t>Мустафаевна</a:t>
            </a:r>
            <a:endParaRPr lang="ru-RU" sz="2400" b="1" dirty="0">
              <a:solidFill>
                <a:srgbClr val="FF0000"/>
              </a:solidFill>
            </a:endParaRPr>
          </a:p>
          <a:p>
            <a:r>
              <a:rPr lang="ru-RU" sz="2400" b="1" dirty="0" err="1">
                <a:solidFill>
                  <a:srgbClr val="FF0000"/>
                </a:solidFill>
              </a:rPr>
              <a:t>Пшихачева</a:t>
            </a:r>
            <a:r>
              <a:rPr lang="ru-RU" sz="2400" b="1" dirty="0">
                <a:solidFill>
                  <a:srgbClr val="FF0000"/>
                </a:solidFill>
              </a:rPr>
              <a:t>	</a:t>
            </a:r>
            <a:r>
              <a:rPr lang="ru-RU" sz="2400" b="1" dirty="0" err="1">
                <a:solidFill>
                  <a:srgbClr val="FF0000"/>
                </a:solidFill>
              </a:rPr>
              <a:t>Сумейя</a:t>
            </a:r>
            <a:r>
              <a:rPr lang="ru-RU" sz="2400" b="1" dirty="0">
                <a:solidFill>
                  <a:srgbClr val="FF0000"/>
                </a:solidFill>
              </a:rPr>
              <a:t>	</a:t>
            </a:r>
            <a:r>
              <a:rPr lang="ru-RU" sz="2400" b="1" dirty="0" err="1">
                <a:solidFill>
                  <a:srgbClr val="FF0000"/>
                </a:solidFill>
              </a:rPr>
              <a:t>Ахмедовна</a:t>
            </a:r>
            <a:endParaRPr lang="ru-RU" sz="2400" b="1" dirty="0">
              <a:solidFill>
                <a:srgbClr val="FF0000"/>
              </a:solidFill>
            </a:endParaRPr>
          </a:p>
          <a:p>
            <a:r>
              <a:rPr lang="ru-RU" sz="2400" b="1" dirty="0" err="1">
                <a:solidFill>
                  <a:srgbClr val="FF0000"/>
                </a:solidFill>
              </a:rPr>
              <a:t>Белгарова</a:t>
            </a:r>
            <a:r>
              <a:rPr lang="ru-RU" sz="2400" b="1" dirty="0">
                <a:solidFill>
                  <a:srgbClr val="FF0000"/>
                </a:solidFill>
              </a:rPr>
              <a:t>	Карина	Артуровна</a:t>
            </a:r>
          </a:p>
          <a:p>
            <a:r>
              <a:rPr lang="ru-RU" sz="2400" b="1" dirty="0" err="1">
                <a:solidFill>
                  <a:srgbClr val="FF0000"/>
                </a:solidFill>
              </a:rPr>
              <a:t>Беккиев</a:t>
            </a:r>
            <a:r>
              <a:rPr lang="ru-RU" sz="2400" b="1" dirty="0">
                <a:solidFill>
                  <a:srgbClr val="FF0000"/>
                </a:solidFill>
              </a:rPr>
              <a:t>	Рашид	</a:t>
            </a:r>
            <a:r>
              <a:rPr lang="ru-RU" sz="2400" b="1" dirty="0" err="1">
                <a:solidFill>
                  <a:srgbClr val="FF0000"/>
                </a:solidFill>
              </a:rPr>
              <a:t>Иссаевич</a:t>
            </a:r>
            <a:endParaRPr lang="ru-RU" sz="2400" b="1" dirty="0">
              <a:solidFill>
                <a:srgbClr val="FF0000"/>
              </a:solidFill>
            </a:endParaRPr>
          </a:p>
          <a:p>
            <a:r>
              <a:rPr lang="ru-RU" sz="2400" b="1" dirty="0" err="1">
                <a:solidFill>
                  <a:srgbClr val="FF0000"/>
                </a:solidFill>
              </a:rPr>
              <a:t>Кайсинова</a:t>
            </a:r>
            <a:r>
              <a:rPr lang="ru-RU" sz="2400" b="1" dirty="0">
                <a:solidFill>
                  <a:srgbClr val="FF0000"/>
                </a:solidFill>
              </a:rPr>
              <a:t>	Салима	</a:t>
            </a:r>
            <a:r>
              <a:rPr lang="ru-RU" sz="2400" b="1" dirty="0" err="1">
                <a:solidFill>
                  <a:srgbClr val="FF0000"/>
                </a:solidFill>
              </a:rPr>
              <a:t>Аслановна</a:t>
            </a:r>
            <a:endParaRPr lang="ru-RU" sz="2400" b="1" dirty="0">
              <a:solidFill>
                <a:srgbClr val="FF0000"/>
              </a:solidFill>
            </a:endParaRPr>
          </a:p>
          <a:p>
            <a:r>
              <a:rPr lang="ru-RU" sz="2400" b="1" dirty="0" err="1">
                <a:solidFill>
                  <a:srgbClr val="FF0000"/>
                </a:solidFill>
              </a:rPr>
              <a:t>Кукса</a:t>
            </a:r>
            <a:r>
              <a:rPr lang="ru-RU" sz="2400" b="1" dirty="0">
                <a:solidFill>
                  <a:srgbClr val="FF0000"/>
                </a:solidFill>
              </a:rPr>
              <a:t>	</a:t>
            </a:r>
            <a:r>
              <a:rPr lang="ru-RU" sz="2400" b="1" dirty="0" smtClean="0">
                <a:solidFill>
                  <a:srgbClr val="FF0000"/>
                </a:solidFill>
              </a:rPr>
              <a:t> Екатерина</a:t>
            </a:r>
            <a:r>
              <a:rPr lang="ru-RU" sz="2400" b="1" dirty="0">
                <a:solidFill>
                  <a:srgbClr val="FF0000"/>
                </a:solidFill>
              </a:rPr>
              <a:t>	</a:t>
            </a:r>
            <a:r>
              <a:rPr lang="ru-RU" sz="2400" b="1" dirty="0" smtClean="0">
                <a:solidFill>
                  <a:srgbClr val="FF0000"/>
                </a:solidFill>
              </a:rPr>
              <a:t> Андреевна</a:t>
            </a:r>
            <a:endParaRPr lang="ru-RU" sz="2400" b="1" dirty="0">
              <a:solidFill>
                <a:srgbClr val="FF0000"/>
              </a:solidFill>
            </a:endParaRPr>
          </a:p>
          <a:p>
            <a:r>
              <a:rPr lang="ru-RU" sz="2400" b="1" dirty="0">
                <a:solidFill>
                  <a:srgbClr val="FF0000"/>
                </a:solidFill>
              </a:rPr>
              <a:t>Кумыков 	Эльдар 	</a:t>
            </a:r>
            <a:r>
              <a:rPr lang="ru-RU" sz="2400" b="1" dirty="0" err="1">
                <a:solidFill>
                  <a:srgbClr val="FF0000"/>
                </a:solidFill>
              </a:rPr>
              <a:t>Хабасович</a:t>
            </a:r>
            <a:endParaRPr lang="ru-RU" sz="2400" b="1" dirty="0">
              <a:solidFill>
                <a:srgbClr val="FF0000"/>
              </a:solidFill>
            </a:endParaRPr>
          </a:p>
          <a:p>
            <a:r>
              <a:rPr lang="ru-RU" sz="2400" b="1" dirty="0" err="1">
                <a:solidFill>
                  <a:srgbClr val="FF0000"/>
                </a:solidFill>
              </a:rPr>
              <a:t>Бечелова</a:t>
            </a:r>
            <a:r>
              <a:rPr lang="ru-RU" sz="2400" b="1" dirty="0">
                <a:solidFill>
                  <a:srgbClr val="FF0000"/>
                </a:solidFill>
              </a:rPr>
              <a:t>	</a:t>
            </a:r>
            <a:r>
              <a:rPr lang="ru-RU" sz="2400" b="1" dirty="0" err="1">
                <a:solidFill>
                  <a:srgbClr val="FF0000"/>
                </a:solidFill>
              </a:rPr>
              <a:t>Айдана</a:t>
            </a:r>
            <a:r>
              <a:rPr lang="ru-RU" sz="2400" b="1" dirty="0">
                <a:solidFill>
                  <a:srgbClr val="FF0000"/>
                </a:solidFill>
              </a:rPr>
              <a:t>	Владимировна</a:t>
            </a:r>
          </a:p>
          <a:p>
            <a:r>
              <a:rPr lang="ru-RU" sz="2400" b="1" dirty="0" err="1">
                <a:solidFill>
                  <a:srgbClr val="FF0000"/>
                </a:solidFill>
              </a:rPr>
              <a:t>Чочаев</a:t>
            </a:r>
            <a:r>
              <a:rPr lang="ru-RU" sz="2400" b="1" dirty="0">
                <a:solidFill>
                  <a:srgbClr val="FF0000"/>
                </a:solidFill>
              </a:rPr>
              <a:t> 	Ислам 	</a:t>
            </a:r>
            <a:r>
              <a:rPr lang="ru-RU" sz="2400" b="1" dirty="0" err="1">
                <a:solidFill>
                  <a:srgbClr val="FF0000"/>
                </a:solidFill>
              </a:rPr>
              <a:t>Жамалович</a:t>
            </a:r>
            <a:endParaRPr lang="ru-RU" sz="2400" b="1" dirty="0">
              <a:solidFill>
                <a:srgbClr val="FF0000"/>
              </a:solidFill>
            </a:endParaRPr>
          </a:p>
          <a:p>
            <a:r>
              <a:rPr lang="ru-RU" sz="2400" b="1" dirty="0">
                <a:solidFill>
                  <a:srgbClr val="FF0000"/>
                </a:solidFill>
              </a:rPr>
              <a:t>Моргунова	Вероника	Сергеевна</a:t>
            </a:r>
          </a:p>
        </p:txBody>
      </p:sp>
    </p:spTree>
    <p:extLst>
      <p:ext uri="{BB962C8B-B14F-4D97-AF65-F5344CB8AC3E}">
        <p14:creationId xmlns:p14="http://schemas.microsoft.com/office/powerpoint/2010/main" val="2707224788"/>
      </p:ext>
    </p:extLst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4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4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4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4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" accel="10000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0" accel="10000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403648" cy="6858000"/>
          </a:xfrm>
          <a:prstGeom prst="rect">
            <a:avLst/>
          </a:prstGeom>
        </p:spPr>
      </p:pic>
      <p:sp>
        <p:nvSpPr>
          <p:cNvPr id="2" name="Прямоугольник с двумя вырезанными противолежащими углами 1"/>
          <p:cNvSpPr/>
          <p:nvPr/>
        </p:nvSpPr>
        <p:spPr>
          <a:xfrm>
            <a:off x="0" y="6405333"/>
            <a:ext cx="9071992" cy="384043"/>
          </a:xfrm>
          <a:prstGeom prst="snip2Diag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08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700" dirty="0" smtClean="0">
                <a:solidFill>
                  <a:prstClr val="white"/>
                </a:solidFill>
              </a:rPr>
              <a:t>МКОУ «СОШ № 6» г.о. Нальчик КБР телефоны: 77 26 11; 77 77 56; 77 79 67; 77 39 58</a:t>
            </a:r>
            <a:endParaRPr lang="ru-RU" sz="1700" dirty="0">
              <a:solidFill>
                <a:prstClr val="white"/>
              </a:solidFill>
            </a:endParaRP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1285852" y="357166"/>
            <a:ext cx="7072362" cy="7252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b="1" dirty="0" smtClean="0">
                <a:solidFill>
                  <a:schemeClr val="tx1"/>
                </a:solidFill>
              </a:rPr>
              <a:t>Трудоустройство выпускников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000" dirty="0" smtClean="0">
              <a:solidFill>
                <a:schemeClr val="tx1"/>
              </a:solidFill>
              <a:latin typeface="Arial" pitchFamily="34" charset="0"/>
            </a:endParaRPr>
          </a:p>
          <a:p>
            <a:endParaRPr lang="ru-RU" sz="1600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974904" y="6040206"/>
            <a:ext cx="2133600" cy="365125"/>
          </a:xfrm>
        </p:spPr>
        <p:txBody>
          <a:bodyPr>
            <a:normAutofit/>
          </a:bodyPr>
          <a:lstStyle/>
          <a:p>
            <a:fld id="{2E1AE7FE-9857-4954-863E-6424AC6B47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835696" y="740702"/>
            <a:ext cx="61926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 </a:t>
            </a:r>
          </a:p>
          <a:p>
            <a:r>
              <a:rPr lang="ru-RU" dirty="0" smtClean="0"/>
              <a:t> </a:t>
            </a:r>
          </a:p>
        </p:txBody>
      </p:sp>
      <p:pic>
        <p:nvPicPr>
          <p:cNvPr id="46081" name="Picture 1" descr="C:\Users\Андрей\Desktop\школ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7352" y="0"/>
            <a:ext cx="1220802" cy="1796819"/>
          </a:xfrm>
          <a:prstGeom prst="rect">
            <a:avLst/>
          </a:prstGeom>
          <a:noFill/>
        </p:spPr>
      </p:pic>
      <p:pic>
        <p:nvPicPr>
          <p:cNvPr id="3074" name="Picture 2" descr="C:\Users\Андрей\Desktop\cropped-6я-школа4-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2"/>
            <a:ext cx="1195168" cy="1796817"/>
          </a:xfrm>
          <a:prstGeom prst="rect">
            <a:avLst/>
          </a:prstGeom>
          <a:noFill/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8949472"/>
              </p:ext>
            </p:extLst>
          </p:nvPr>
        </p:nvGraphicFramePr>
        <p:xfrm>
          <a:off x="1788794" y="1487900"/>
          <a:ext cx="6569419" cy="444411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906869"/>
                <a:gridCol w="2662550"/>
              </a:tblGrid>
              <a:tr h="49466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</a:rPr>
                        <a:t>Всего окончили школу </a:t>
                      </a:r>
                      <a:endParaRPr lang="ru-RU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effectLst/>
                        </a:rPr>
                        <a:t>65</a:t>
                      </a:r>
                      <a:endParaRPr lang="ru-RU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9466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</a:rPr>
                        <a:t>Поступили в ВПО</a:t>
                      </a:r>
                      <a:endParaRPr lang="ru-RU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45</a:t>
                      </a:r>
                      <a:endParaRPr lang="ru-RU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9466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</a:rPr>
                        <a:t>На территории КБР</a:t>
                      </a:r>
                      <a:endParaRPr lang="ru-RU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effectLst/>
                        </a:rPr>
                        <a:t>14</a:t>
                      </a:r>
                      <a:endParaRPr lang="ru-RU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9466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</a:rPr>
                        <a:t>За пределами КБР</a:t>
                      </a:r>
                      <a:endParaRPr lang="ru-RU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effectLst/>
                        </a:rPr>
                        <a:t>29</a:t>
                      </a:r>
                      <a:endParaRPr lang="ru-RU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9466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</a:rPr>
                        <a:t>За пределами РФ </a:t>
                      </a:r>
                      <a:endParaRPr lang="ru-RU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effectLst/>
                        </a:rPr>
                        <a:t>2</a:t>
                      </a:r>
                      <a:endParaRPr lang="ru-RU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9466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</a:rPr>
                        <a:t>Поступили в СПО </a:t>
                      </a:r>
                      <a:endParaRPr lang="ru-RU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effectLst/>
                        </a:rPr>
                        <a:t>20</a:t>
                      </a:r>
                      <a:endParaRPr lang="ru-RU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9466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</a:rPr>
                        <a:t>На территории КБР</a:t>
                      </a:r>
                      <a:endParaRPr lang="ru-RU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effectLst/>
                        </a:rPr>
                        <a:t>15</a:t>
                      </a:r>
                      <a:endParaRPr lang="ru-RU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9466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</a:rPr>
                        <a:t>За пределами КБР</a:t>
                      </a:r>
                      <a:endParaRPr lang="ru-RU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effectLst/>
                        </a:rPr>
                        <a:t>5</a:t>
                      </a:r>
                      <a:endParaRPr lang="ru-RU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1409263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403648" cy="6858000"/>
          </a:xfrm>
          <a:prstGeom prst="rect">
            <a:avLst/>
          </a:prstGeom>
        </p:spPr>
      </p:pic>
      <p:sp>
        <p:nvSpPr>
          <p:cNvPr id="2" name="Прямоугольник с двумя вырезанными противолежащими углами 1"/>
          <p:cNvSpPr/>
          <p:nvPr/>
        </p:nvSpPr>
        <p:spPr>
          <a:xfrm>
            <a:off x="0" y="6405333"/>
            <a:ext cx="9071992" cy="384043"/>
          </a:xfrm>
          <a:prstGeom prst="snip2Diag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08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700" dirty="0" smtClean="0">
                <a:solidFill>
                  <a:prstClr val="white"/>
                </a:solidFill>
              </a:rPr>
              <a:t>МКОУ «СОШ № 6» г.о. Нальчик КБР телефоны: 77 26 11; 77 77 56; 77 79 67; 77 39 58</a:t>
            </a:r>
            <a:endParaRPr lang="ru-RU" sz="1700" dirty="0">
              <a:solidFill>
                <a:prstClr val="white"/>
              </a:solidFill>
            </a:endParaRP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1285852" y="188640"/>
            <a:ext cx="7072362" cy="4468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b="1" dirty="0" smtClean="0">
                <a:solidFill>
                  <a:schemeClr val="tx1"/>
                </a:solidFill>
              </a:rPr>
              <a:t>Трудоустройство выпускников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000" dirty="0" smtClean="0">
              <a:solidFill>
                <a:schemeClr val="tx1"/>
              </a:solidFill>
              <a:latin typeface="Arial" pitchFamily="34" charset="0"/>
            </a:endParaRPr>
          </a:p>
          <a:p>
            <a:endParaRPr lang="ru-RU" sz="1600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974904" y="6040206"/>
            <a:ext cx="2133600" cy="365125"/>
          </a:xfrm>
        </p:spPr>
        <p:txBody>
          <a:bodyPr>
            <a:normAutofit/>
          </a:bodyPr>
          <a:lstStyle/>
          <a:p>
            <a:fld id="{2E1AE7FE-9857-4954-863E-6424AC6B47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835696" y="740702"/>
            <a:ext cx="61926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 </a:t>
            </a:r>
          </a:p>
          <a:p>
            <a:r>
              <a:rPr lang="ru-RU" dirty="0" smtClean="0"/>
              <a:t> </a:t>
            </a:r>
          </a:p>
        </p:txBody>
      </p:sp>
      <p:pic>
        <p:nvPicPr>
          <p:cNvPr id="46081" name="Picture 1" descr="C:\Users\Андрей\Desktop\школ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7352" y="0"/>
            <a:ext cx="1220802" cy="1796819"/>
          </a:xfrm>
          <a:prstGeom prst="rect">
            <a:avLst/>
          </a:prstGeom>
          <a:noFill/>
        </p:spPr>
      </p:pic>
      <p:pic>
        <p:nvPicPr>
          <p:cNvPr id="3074" name="Picture 2" descr="C:\Users\Андрей\Desktop\cropped-6я-школа4-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2"/>
            <a:ext cx="1195168" cy="1796817"/>
          </a:xfrm>
          <a:prstGeom prst="rect">
            <a:avLst/>
          </a:prstGeom>
          <a:noFill/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0729524"/>
              </p:ext>
            </p:extLst>
          </p:nvPr>
        </p:nvGraphicFramePr>
        <p:xfrm>
          <a:off x="1403648" y="1196752"/>
          <a:ext cx="7481282" cy="50939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24500"/>
                <a:gridCol w="2097307"/>
                <a:gridCol w="708496"/>
                <a:gridCol w="708496"/>
                <a:gridCol w="708496"/>
                <a:gridCol w="708496"/>
                <a:gridCol w="708496"/>
                <a:gridCol w="805916"/>
                <a:gridCol w="611079"/>
              </a:tblGrid>
              <a:tr h="1494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500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32421" marR="3242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5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32421" marR="3242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5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32421" marR="3242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5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32421" marR="3242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5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32421" marR="3242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5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32421" marR="3242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5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32421" marR="3242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5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32421" marR="3242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5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32421" marR="32421" marT="0" marB="0" anchor="b"/>
                </a:tc>
              </a:tr>
              <a:tr h="2822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2421" marR="32421" marT="0" marB="0" anchor="b"/>
                </a:tc>
                <a:tc gridSpan="5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Место учебы (Наименование ВУЗА, СУЗА)</a:t>
                      </a:r>
                      <a:endParaRPr lang="ru-RU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2421" marR="32421" marT="0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 </a:t>
                      </a:r>
                      <a:endParaRPr lang="ru-RU" sz="5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2421" marR="3242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 </a:t>
                      </a:r>
                      <a:endParaRPr lang="ru-RU" sz="5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2421" marR="3242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 </a:t>
                      </a:r>
                      <a:endParaRPr lang="ru-RU" sz="5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2421" marR="32421" marT="0" marB="0" anchor="b"/>
                </a:tc>
              </a:tr>
              <a:tr h="278137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</a:t>
                      </a:r>
                      <a:endParaRPr lang="ru-RU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2421" marR="32421" marT="0" marB="0" anchor="b"/>
                </a:tc>
                <a:tc gridSpan="6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Кабардино-Балкарский Государственный Университет им. Х.М </a:t>
                      </a:r>
                      <a:r>
                        <a:rPr lang="ru-RU" sz="1200" dirty="0" err="1">
                          <a:effectLst/>
                        </a:rPr>
                        <a:t>Бербекова</a:t>
                      </a:r>
                      <a:endParaRPr lang="ru-RU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2421" marR="32421" marT="0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2421" marR="3242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12</a:t>
                      </a:r>
                      <a:endParaRPr lang="ru-RU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2421" marR="32421" marT="0" marB="0" anchor="b"/>
                </a:tc>
              </a:tr>
              <a:tr h="196850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2</a:t>
                      </a:r>
                      <a:endParaRPr lang="ru-RU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2421" marR="32421" marT="0" marB="0" anchor="b"/>
                </a:tc>
                <a:tc gridSpan="6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Кабардино-Балкарский Аграрный университет </a:t>
                      </a:r>
                      <a:r>
                        <a:rPr lang="ru-RU" sz="1200" dirty="0" err="1">
                          <a:effectLst/>
                        </a:rPr>
                        <a:t>им.В.МКокова</a:t>
                      </a:r>
                      <a:endParaRPr lang="ru-RU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2421" marR="32421" marT="0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2421" marR="3242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</a:t>
                      </a:r>
                      <a:endParaRPr lang="ru-RU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2421" marR="32421" marT="0" marB="0" anchor="b"/>
                </a:tc>
              </a:tr>
              <a:tr h="196850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3</a:t>
                      </a:r>
                      <a:endParaRPr lang="ru-RU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2421" marR="32421" marT="0" marB="0" anchor="b"/>
                </a:tc>
                <a:tc gridSpan="5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Северо-Кавказский Федеральный университет</a:t>
                      </a:r>
                      <a:endParaRPr lang="ru-RU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2421" marR="32421" marT="0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2421" marR="3242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2421" marR="3242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4</a:t>
                      </a:r>
                      <a:endParaRPr lang="ru-RU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2421" marR="32421" marT="0" marB="0" anchor="b"/>
                </a:tc>
              </a:tr>
              <a:tr h="373253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4</a:t>
                      </a:r>
                      <a:endParaRPr lang="ru-RU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2421" marR="32421" marT="0" marB="0" anchor="b"/>
                </a:tc>
                <a:tc gridSpan="5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Южный Федеральный университет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 </a:t>
                      </a:r>
                      <a:r>
                        <a:rPr lang="ru-RU" sz="1200" dirty="0" err="1">
                          <a:effectLst/>
                        </a:rPr>
                        <a:t>г.Ростов</a:t>
                      </a:r>
                      <a:r>
                        <a:rPr lang="ru-RU" sz="1200" dirty="0">
                          <a:effectLst/>
                        </a:rPr>
                        <a:t>-на-Дону</a:t>
                      </a:r>
                      <a:endParaRPr lang="ru-RU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2421" marR="32421" marT="0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2421" marR="3242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2421" marR="3242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4</a:t>
                      </a:r>
                      <a:endParaRPr lang="ru-RU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2421" marR="32421" marT="0" marB="0" anchor="b"/>
                </a:tc>
              </a:tr>
              <a:tr h="196850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5</a:t>
                      </a:r>
                      <a:endParaRPr lang="ru-RU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2421" marR="32421" marT="0" marB="0" anchor="b"/>
                </a:tc>
                <a:tc gridSpan="7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Российский Государственный университет правосудия г.Краснодар</a:t>
                      </a:r>
                      <a:endParaRPr lang="ru-RU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2421" marR="32421" marT="0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2</a:t>
                      </a:r>
                      <a:endParaRPr lang="ru-RU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2421" marR="32421" marT="0" marB="0" anchor="b"/>
                </a:tc>
              </a:tr>
              <a:tr h="196850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6</a:t>
                      </a:r>
                      <a:endParaRPr lang="ru-RU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2421" marR="32421" marT="0" marB="0" anchor="b"/>
                </a:tc>
                <a:tc gridSpan="5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Пятигорский Государственный университет</a:t>
                      </a:r>
                      <a:endParaRPr lang="ru-RU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2421" marR="32421" marT="0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2421" marR="3242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2421" marR="3242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2</a:t>
                      </a:r>
                      <a:endParaRPr lang="ru-RU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2421" marR="32421" marT="0" marB="0" anchor="b"/>
                </a:tc>
              </a:tr>
              <a:tr h="196850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7</a:t>
                      </a:r>
                      <a:endParaRPr lang="ru-RU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2421" marR="32421" marT="0" marB="0" anchor="b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Синергия </a:t>
                      </a:r>
                      <a:r>
                        <a:rPr lang="ru-RU" sz="1200" dirty="0" err="1">
                          <a:effectLst/>
                        </a:rPr>
                        <a:t>г.Москва</a:t>
                      </a:r>
                      <a:endParaRPr lang="ru-RU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2421" marR="32421" marT="0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2421" marR="3242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2421" marR="3242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2421" marR="3242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2421" marR="3242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2421" marR="3242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</a:t>
                      </a:r>
                      <a:endParaRPr lang="ru-RU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2421" marR="32421" marT="0" marB="0" anchor="b"/>
                </a:tc>
              </a:tr>
              <a:tr h="196850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8</a:t>
                      </a:r>
                      <a:endParaRPr lang="ru-RU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2421" marR="32421" marT="0" marB="0" anchor="b"/>
                </a:tc>
                <a:tc gridSpan="5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Северо-Кавказский Исламский </a:t>
                      </a:r>
                      <a:r>
                        <a:rPr lang="ru-RU" sz="1200" dirty="0" err="1">
                          <a:effectLst/>
                        </a:rPr>
                        <a:t>униерситет</a:t>
                      </a:r>
                      <a:endParaRPr lang="ru-RU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2421" marR="32421" marT="0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2421" marR="3242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2421" marR="3242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</a:t>
                      </a:r>
                      <a:endParaRPr lang="ru-RU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2421" marR="32421" marT="0" marB="0" anchor="b"/>
                </a:tc>
              </a:tr>
              <a:tr h="196850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9</a:t>
                      </a:r>
                      <a:endParaRPr lang="ru-RU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2421" marR="32421" marT="0" marB="0" anchor="b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МГТУ им.  Баумана</a:t>
                      </a:r>
                      <a:endParaRPr lang="ru-RU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2421" marR="32421" marT="0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2421" marR="3242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2421" marR="3242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2421" marR="3242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2421" marR="3242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2421" marR="3242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</a:t>
                      </a:r>
                      <a:endParaRPr lang="ru-RU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2421" marR="32421" marT="0" marB="0" anchor="b"/>
                </a:tc>
              </a:tr>
              <a:tr h="196850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10</a:t>
                      </a:r>
                      <a:endParaRPr lang="ru-RU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2421" marR="32421" marT="0" marB="0" anchor="b"/>
                </a:tc>
                <a:tc gridSpan="5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Московский Государственный университет</a:t>
                      </a:r>
                      <a:endParaRPr lang="ru-RU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2421" marR="32421" marT="0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2421" marR="3242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2421" marR="3242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2</a:t>
                      </a:r>
                      <a:endParaRPr lang="ru-RU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2421" marR="32421" marT="0" marB="0" anchor="b"/>
                </a:tc>
              </a:tr>
              <a:tr h="196850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11</a:t>
                      </a:r>
                      <a:endParaRPr lang="ru-RU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2421" marR="32421" marT="0" marB="0" anchor="b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Москва МТУСИ</a:t>
                      </a:r>
                      <a:endParaRPr lang="ru-RU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2421" marR="32421" marT="0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2421" marR="3242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2421" marR="3242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2421" marR="3242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2421" marR="3242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2421" marR="3242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</a:t>
                      </a:r>
                      <a:endParaRPr lang="ru-RU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2421" marR="32421" marT="0" marB="0" anchor="b"/>
                </a:tc>
              </a:tr>
              <a:tr h="196850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12</a:t>
                      </a:r>
                      <a:endParaRPr lang="ru-RU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2421" marR="3242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РУДН</a:t>
                      </a:r>
                      <a:endParaRPr lang="ru-RU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2421" marR="3242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2421" marR="3242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2421" marR="3242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2421" marR="3242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2421" marR="3242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2421" marR="3242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2421" marR="3242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</a:t>
                      </a:r>
                      <a:endParaRPr lang="ru-RU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2421" marR="32421" marT="0" marB="0" anchor="b"/>
                </a:tc>
              </a:tr>
              <a:tr h="196850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13</a:t>
                      </a:r>
                      <a:endParaRPr lang="ru-RU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2421" marR="32421" marT="0" marB="0" anchor="b"/>
                </a:tc>
                <a:tc gridSpan="4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Волгоградский Медицинский Институт</a:t>
                      </a:r>
                      <a:endParaRPr lang="ru-RU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2421" marR="32421" marT="0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2421" marR="3242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2421" marR="3242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2421" marR="3242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</a:t>
                      </a:r>
                      <a:endParaRPr lang="ru-RU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2421" marR="32421" marT="0" marB="0" anchor="b"/>
                </a:tc>
              </a:tr>
              <a:tr h="196850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14</a:t>
                      </a:r>
                      <a:endParaRPr lang="ru-RU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2421" marR="32421" marT="0" marB="0" anchor="b"/>
                </a:tc>
                <a:tc gridSpan="7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Санкт-Петербург Высшая школа экономики и мировой политики</a:t>
                      </a:r>
                      <a:endParaRPr lang="ru-RU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2421" marR="32421" marT="0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</a:t>
                      </a:r>
                      <a:endParaRPr lang="ru-RU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2421" marR="32421" marT="0" marB="0" anchor="b"/>
                </a:tc>
              </a:tr>
              <a:tr h="196850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15</a:t>
                      </a:r>
                      <a:endParaRPr lang="ru-RU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2421" marR="32421" marT="0" marB="0" anchor="b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Москва ВШЭ</a:t>
                      </a:r>
                      <a:endParaRPr lang="ru-RU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2421" marR="32421" marT="0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2421" marR="3242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2421" marR="3242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2421" marR="3242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2421" marR="3242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2421" marR="3242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</a:t>
                      </a:r>
                      <a:endParaRPr lang="ru-RU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2421" marR="32421" marT="0" marB="0" anchor="b"/>
                </a:tc>
              </a:tr>
              <a:tr h="196850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16</a:t>
                      </a:r>
                      <a:endParaRPr lang="ru-RU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2421" marR="32421" marT="0" marB="0" anchor="b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РАНХ и ГС</a:t>
                      </a:r>
                      <a:endParaRPr lang="ru-RU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2421" marR="32421" marT="0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2421" marR="3242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2421" marR="3242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2421" marR="3242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2421" marR="3242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2421" marR="3242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</a:t>
                      </a:r>
                      <a:endParaRPr lang="ru-RU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2421" marR="32421" marT="0" marB="0" anchor="b"/>
                </a:tc>
              </a:tr>
              <a:tr h="196850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17</a:t>
                      </a:r>
                      <a:endParaRPr lang="ru-RU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2421" marR="32421" marT="0" marB="0" anchor="b"/>
                </a:tc>
                <a:tc gridSpan="6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Санкт-Петербург высший Военный институт им.Жукова</a:t>
                      </a:r>
                      <a:endParaRPr lang="ru-RU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2421" marR="32421" marT="0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2421" marR="3242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</a:t>
                      </a:r>
                      <a:endParaRPr lang="ru-RU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2421" marR="32421" marT="0" marB="0" anchor="b"/>
                </a:tc>
              </a:tr>
              <a:tr h="196850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18</a:t>
                      </a:r>
                      <a:endParaRPr lang="ru-RU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2421" marR="32421" marT="0" marB="0" anchor="b"/>
                </a:tc>
                <a:tc gridSpan="5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Кубанский государственный университет</a:t>
                      </a:r>
                      <a:endParaRPr lang="ru-RU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2421" marR="32421" marT="0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2421" marR="3242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2421" marR="3242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</a:t>
                      </a:r>
                      <a:endParaRPr lang="ru-RU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2421" marR="32421" marT="0" marB="0" anchor="b"/>
                </a:tc>
              </a:tr>
              <a:tr h="196850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19</a:t>
                      </a:r>
                      <a:endParaRPr lang="ru-RU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2421" marR="32421" marT="0" marB="0" anchor="b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Москва МПГУ</a:t>
                      </a:r>
                      <a:endParaRPr lang="ru-RU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2421" marR="32421" marT="0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2421" marR="3242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2421" marR="3242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2421" marR="3242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2421" marR="3242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2421" marR="3242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</a:t>
                      </a:r>
                      <a:endParaRPr lang="ru-RU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2421" marR="32421" marT="0" marB="0" anchor="b"/>
                </a:tc>
              </a:tr>
              <a:tr h="196850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20</a:t>
                      </a:r>
                      <a:endParaRPr lang="ru-RU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2421" marR="32421" marT="0" marB="0" anchor="b"/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Воронежский институт  ФСИН</a:t>
                      </a:r>
                      <a:endParaRPr lang="ru-RU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2421" marR="32421" marT="0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2421" marR="3242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2421" marR="3242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2421" marR="3242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2421" marR="3242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</a:t>
                      </a:r>
                      <a:endParaRPr lang="ru-RU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2421" marR="32421" marT="0" marB="0" anchor="b"/>
                </a:tc>
              </a:tr>
              <a:tr h="196850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21</a:t>
                      </a:r>
                      <a:endParaRPr lang="ru-RU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2421" marR="32421" marT="0" marB="0" anchor="b"/>
                </a:tc>
                <a:tc gridSpan="4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Турция. Университет Исламские науки</a:t>
                      </a:r>
                      <a:endParaRPr lang="ru-RU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2421" marR="32421" marT="0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2421" marR="3242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2421" marR="3242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2421" marR="3242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</a:t>
                      </a:r>
                      <a:endParaRPr lang="ru-RU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2421" marR="32421" marT="0" marB="0" anchor="b"/>
                </a:tc>
              </a:tr>
              <a:tr h="236907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22</a:t>
                      </a:r>
                      <a:endParaRPr lang="ru-RU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2421" marR="32421" marT="0" marB="0" anchor="b"/>
                </a:tc>
                <a:tc gridSpan="7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Япония. Токийский университет Культурные коммуникации</a:t>
                      </a:r>
                      <a:endParaRPr lang="ru-RU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2421" marR="32421" marT="0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</a:t>
                      </a:r>
                      <a:endParaRPr lang="ru-RU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2421" marR="32421" marT="0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991817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403648" cy="6858000"/>
          </a:xfrm>
          <a:prstGeom prst="rect">
            <a:avLst/>
          </a:prstGeom>
        </p:spPr>
      </p:pic>
      <p:sp>
        <p:nvSpPr>
          <p:cNvPr id="2" name="Прямоугольник с двумя вырезанными противолежащими углами 1"/>
          <p:cNvSpPr/>
          <p:nvPr/>
        </p:nvSpPr>
        <p:spPr>
          <a:xfrm>
            <a:off x="0" y="6405333"/>
            <a:ext cx="9071992" cy="384043"/>
          </a:xfrm>
          <a:prstGeom prst="snip2Diag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08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700" dirty="0" smtClean="0">
                <a:solidFill>
                  <a:prstClr val="white"/>
                </a:solidFill>
              </a:rPr>
              <a:t>МКОУ «СОШ № 6» г.о. Нальчик КБР телефоны: 77 26 11; 77 77 56; 77 79 67; 77 39 58</a:t>
            </a:r>
            <a:endParaRPr lang="ru-RU" sz="1700" dirty="0">
              <a:solidFill>
                <a:prstClr val="white"/>
              </a:solidFill>
            </a:endParaRP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1357290" y="2348880"/>
            <a:ext cx="7072362" cy="7252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4000" b="1" dirty="0" smtClean="0">
                <a:solidFill>
                  <a:schemeClr val="tx1"/>
                </a:solidFill>
              </a:rPr>
              <a:t>Значимые достижения обучающихся и мероприятия, прошедшие </a:t>
            </a:r>
          </a:p>
          <a:p>
            <a:r>
              <a:rPr lang="ru-RU" sz="4000" b="1" dirty="0" smtClean="0">
                <a:solidFill>
                  <a:schemeClr val="tx1"/>
                </a:solidFill>
              </a:rPr>
              <a:t>в 2021-2022 учебном году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000" dirty="0" smtClean="0">
              <a:solidFill>
                <a:schemeClr val="tx1"/>
              </a:solidFill>
              <a:latin typeface="Arial" pitchFamily="34" charset="0"/>
            </a:endParaRPr>
          </a:p>
          <a:p>
            <a:endParaRPr lang="ru-RU" sz="1600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974904" y="6040206"/>
            <a:ext cx="2133600" cy="365125"/>
          </a:xfrm>
        </p:spPr>
        <p:txBody>
          <a:bodyPr>
            <a:normAutofit/>
          </a:bodyPr>
          <a:lstStyle/>
          <a:p>
            <a:fld id="{2E1AE7FE-9857-4954-863E-6424AC6B47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835696" y="740702"/>
            <a:ext cx="61926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 </a:t>
            </a:r>
          </a:p>
          <a:p>
            <a:r>
              <a:rPr lang="ru-RU" dirty="0" smtClean="0"/>
              <a:t> </a:t>
            </a:r>
          </a:p>
        </p:txBody>
      </p:sp>
      <p:pic>
        <p:nvPicPr>
          <p:cNvPr id="46081" name="Picture 1" descr="C:\Users\Андрей\Desktop\школ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7352" y="0"/>
            <a:ext cx="1220802" cy="1796819"/>
          </a:xfrm>
          <a:prstGeom prst="rect">
            <a:avLst/>
          </a:prstGeom>
          <a:noFill/>
        </p:spPr>
      </p:pic>
      <p:pic>
        <p:nvPicPr>
          <p:cNvPr id="3074" name="Picture 2" descr="C:\Users\Андрей\Desktop\cropped-6я-школа4-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2"/>
            <a:ext cx="1195168" cy="179681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1409263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548680"/>
            <a:ext cx="8075240" cy="576064"/>
          </a:xfrm>
        </p:spPr>
        <p:txBody>
          <a:bodyPr>
            <a:noAutofit/>
          </a:bodyPr>
          <a:lstStyle/>
          <a:p>
            <a:r>
              <a:rPr lang="ru-RU" sz="2800" dirty="0" smtClean="0"/>
              <a:t>8 место в Рейтинге лучших школ КБР по количеству выпускников, поступивших в ведущие вузы России</a:t>
            </a:r>
            <a:r>
              <a:rPr lang="ru-RU" sz="2800" dirty="0"/>
              <a:t/>
            </a:r>
            <a:br>
              <a:rPr lang="ru-RU" sz="2800" dirty="0"/>
            </a:br>
            <a:endParaRPr lang="ru-RU" sz="2800" dirty="0"/>
          </a:p>
        </p:txBody>
      </p:sp>
      <p:pic>
        <p:nvPicPr>
          <p:cNvPr id="1029" name="Picture 5" descr="https://s6nalchik.ru/wp-content/uploads/2022/08/%D1%81%D0%B2%D0%B8%D0%B4%D0%B5%D1%82%D0%B5%D1%82-8-%D0%BC%D0%B5%D1%81%D1%82%D0%BE-1024x7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057155"/>
            <a:ext cx="6912768" cy="4766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6488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548680"/>
            <a:ext cx="8075240" cy="576064"/>
          </a:xfrm>
        </p:spPr>
        <p:txBody>
          <a:bodyPr>
            <a:noAutofit/>
          </a:bodyPr>
          <a:lstStyle/>
          <a:p>
            <a:r>
              <a:rPr lang="ru-RU" sz="2800" dirty="0" smtClean="0"/>
              <a:t>Участие в </a:t>
            </a:r>
            <a:r>
              <a:rPr lang="ru-RU" sz="2800" dirty="0"/>
              <a:t>финале </a:t>
            </a:r>
            <a:r>
              <a:rPr lang="ru-RU" sz="2800" dirty="0" smtClean="0"/>
              <a:t>Всероссийской военно-спортивной </a:t>
            </a:r>
            <a:r>
              <a:rPr lang="ru-RU" sz="2800" dirty="0"/>
              <a:t>игры «Победа</a:t>
            </a:r>
            <a:r>
              <a:rPr lang="ru-RU" sz="2800" dirty="0" smtClean="0"/>
              <a:t>» </a:t>
            </a:r>
            <a:r>
              <a:rPr lang="ru-RU" sz="2800" dirty="0"/>
              <a:t/>
            </a:r>
            <a:br>
              <a:rPr lang="ru-RU" sz="2800" dirty="0"/>
            </a:br>
            <a:endParaRPr lang="ru-RU" sz="2800" dirty="0"/>
          </a:p>
        </p:txBody>
      </p:sp>
      <p:pic>
        <p:nvPicPr>
          <p:cNvPr id="5122" name="Picture 2" descr="https://s6nalchik.ru/wp-content/uploads/2022/07/photo_5361832774736134363_y-1024x102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887" y="980728"/>
            <a:ext cx="3528392" cy="3528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s6nalchik.ru/wp-content/uploads/2022/07/WhatsApp-Image-2022-07-09-at-20.52.48-1024x768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5728" y="1484784"/>
            <a:ext cx="3898352" cy="2923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s6nalchik.ru/wp-content/uploads/2022/07/photo1657027322-1024x768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4009757"/>
            <a:ext cx="3528392" cy="2646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s://s6nalchik.ru/wp-content/uploads/2022/07/photo1656958025-1-1024x768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874" y="4401486"/>
            <a:ext cx="2869237" cy="2151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https://s6nalchik.ru/wp-content/uploads/2022/07/photo1656958025-1024x768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132341"/>
            <a:ext cx="3364947" cy="2523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9949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548680"/>
            <a:ext cx="8075240" cy="576064"/>
          </a:xfrm>
        </p:spPr>
        <p:txBody>
          <a:bodyPr>
            <a:noAutofit/>
          </a:bodyPr>
          <a:lstStyle/>
          <a:p>
            <a:r>
              <a:rPr lang="ru-RU" sz="2800" dirty="0" smtClean="0"/>
              <a:t>Республиканский этап военно-спортивной игры «Победа»</a:t>
            </a: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 smtClean="0"/>
              <a:t>1 место </a:t>
            </a:r>
            <a:endParaRPr lang="ru-RU" sz="2800" dirty="0"/>
          </a:p>
        </p:txBody>
      </p:sp>
      <p:pic>
        <p:nvPicPr>
          <p:cNvPr id="2052" name="Picture 4" descr="https://s6nalchik.ru/wp-content/uploads/2022/04/photo1651308643-1-1024x768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1340768"/>
            <a:ext cx="3664862" cy="2748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s6nalchik.ru/wp-content/uploads/2022/04/photo1651308642-1024x768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2923" y="3356992"/>
            <a:ext cx="4541077" cy="3405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s6nalchik.ru/wp-content/uploads/2022/04/%D0%BF%D0%BE%D0%B1%D0%B5%D0%B4%D0%B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3954489"/>
            <a:ext cx="4412157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4738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548680"/>
            <a:ext cx="8075240" cy="576064"/>
          </a:xfrm>
        </p:spPr>
        <p:txBody>
          <a:bodyPr>
            <a:noAutofit/>
          </a:bodyPr>
          <a:lstStyle/>
          <a:p>
            <a:r>
              <a:rPr lang="ru-RU" sz="2800" dirty="0" smtClean="0"/>
              <a:t>Городской этап военно-спортивной игры «Победа»</a:t>
            </a: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 smtClean="0"/>
              <a:t>1 место </a:t>
            </a:r>
            <a:endParaRPr lang="ru-RU" sz="2800" dirty="0"/>
          </a:p>
        </p:txBody>
      </p:sp>
      <p:pic>
        <p:nvPicPr>
          <p:cNvPr id="7170" name="Picture 2" descr="https://s6nalchik.ru/wp-content/uploads/2022/04/photo1651306036-1024x768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484784"/>
            <a:ext cx="6365280" cy="4773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1691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548680"/>
            <a:ext cx="8075240" cy="576064"/>
          </a:xfrm>
        </p:spPr>
        <p:txBody>
          <a:bodyPr>
            <a:noAutofit/>
          </a:bodyPr>
          <a:lstStyle/>
          <a:p>
            <a:r>
              <a:rPr lang="ru-RU" sz="2800" dirty="0" smtClean="0"/>
              <a:t>Городской этап «</a:t>
            </a:r>
            <a:r>
              <a:rPr lang="ru-RU" sz="2800" dirty="0" err="1" smtClean="0"/>
              <a:t>АрМИ</a:t>
            </a:r>
            <a:r>
              <a:rPr lang="ru-RU" sz="2800" dirty="0" smtClean="0"/>
              <a:t>» - 2022»</a:t>
            </a: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 smtClean="0"/>
              <a:t>2 место </a:t>
            </a:r>
            <a:endParaRPr lang="ru-RU" sz="2800" dirty="0"/>
          </a:p>
        </p:txBody>
      </p:sp>
      <p:pic>
        <p:nvPicPr>
          <p:cNvPr id="20482" name="Picture 2" descr="https://s6nalchik.ru/wp-content/uploads/2022/04/IMG-20220411-WA0061-1024x76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521521"/>
            <a:ext cx="6696744" cy="5022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5959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1" descr="C:\Users\Андрей\Desktop\DSC00750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619672" y="17240"/>
            <a:ext cx="7524328" cy="6840760"/>
          </a:xfrm>
          <a:prstGeom prst="rect">
            <a:avLst/>
          </a:prstGeom>
          <a:noFill/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D19F0-4726-4784-BBD7-2F602B4A98C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827584" y="1702798"/>
            <a:ext cx="7776863" cy="4262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</a:rPr>
              <a:t>Повестка собрания</a:t>
            </a:r>
          </a:p>
          <a:p>
            <a:pPr algn="ctr"/>
            <a:r>
              <a:rPr lang="ru-RU" sz="4000" b="1" dirty="0" smtClean="0">
                <a:solidFill>
                  <a:srgbClr val="C00000"/>
                </a:solidFill>
              </a:rPr>
              <a:t>1. Об итогах работы школы за 20</a:t>
            </a:r>
            <a:r>
              <a:rPr lang="en-US" sz="4000" b="1" dirty="0" smtClean="0">
                <a:solidFill>
                  <a:srgbClr val="C00000"/>
                </a:solidFill>
              </a:rPr>
              <a:t>2</a:t>
            </a:r>
            <a:r>
              <a:rPr lang="ru-RU" sz="4000" b="1" dirty="0" smtClean="0">
                <a:solidFill>
                  <a:srgbClr val="C00000"/>
                </a:solidFill>
              </a:rPr>
              <a:t>1-2022 учебный год и задачах на 2022-2023 учебный год.</a:t>
            </a:r>
          </a:p>
          <a:p>
            <a:pPr algn="ctr"/>
            <a:r>
              <a:rPr lang="ru-RU" sz="4000" b="1" dirty="0" smtClean="0">
                <a:solidFill>
                  <a:srgbClr val="C00000"/>
                </a:solidFill>
              </a:rPr>
              <a:t>2. Разное.</a:t>
            </a:r>
            <a:endParaRPr lang="ru-RU" sz="4000" dirty="0" smtClean="0">
              <a:solidFill>
                <a:srgbClr val="C00000"/>
              </a:solidFill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1" descr="C:\Users\Андрей\Desktop\школ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7352" y="1"/>
            <a:ext cx="1428915" cy="164304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548680"/>
            <a:ext cx="8075240" cy="576064"/>
          </a:xfrm>
        </p:spPr>
        <p:txBody>
          <a:bodyPr>
            <a:noAutofit/>
          </a:bodyPr>
          <a:lstStyle/>
          <a:p>
            <a:r>
              <a:rPr lang="ru-RU" sz="2800" dirty="0" smtClean="0"/>
              <a:t>Городские соревнование «Чудо-шашки»»</a:t>
            </a: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 smtClean="0"/>
              <a:t>2 место </a:t>
            </a:r>
            <a:endParaRPr lang="ru-RU" sz="2800" dirty="0"/>
          </a:p>
        </p:txBody>
      </p:sp>
      <p:pic>
        <p:nvPicPr>
          <p:cNvPr id="22530" name="Picture 2" descr="https://s6nalchik.ru/wp-content/uploads/2022/03/WhatsApp-Image-2022-03-29-at-09.04.11-1024x768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484784"/>
            <a:ext cx="6489303" cy="4866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2596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548680"/>
            <a:ext cx="8075240" cy="576064"/>
          </a:xfrm>
        </p:spPr>
        <p:txBody>
          <a:bodyPr>
            <a:noAutofit/>
          </a:bodyPr>
          <a:lstStyle/>
          <a:p>
            <a:r>
              <a:rPr lang="ru-RU" sz="2800" dirty="0" smtClean="0"/>
              <a:t>Городская спартакиада молодежи допризывного возраста</a:t>
            </a: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 smtClean="0"/>
              <a:t>3 место </a:t>
            </a:r>
            <a:endParaRPr lang="ru-RU" sz="2800" dirty="0"/>
          </a:p>
        </p:txBody>
      </p:sp>
      <p:pic>
        <p:nvPicPr>
          <p:cNvPr id="6146" name="Picture 2" descr="https://s6nalchik.ru/wp-content/uploads/2021/10/WhatsApp-Image-2021-10-13-at-19.33.20-1-1024x576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5" y="1930334"/>
            <a:ext cx="7400822" cy="4162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0333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24744"/>
          </a:xfrm>
        </p:spPr>
        <p:txBody>
          <a:bodyPr>
            <a:normAutofit/>
          </a:bodyPr>
          <a:lstStyle/>
          <a:p>
            <a:r>
              <a:rPr lang="ru-RU" sz="3200" dirty="0" smtClean="0"/>
              <a:t>«Городские соревнования по армреслингу» 3 место</a:t>
            </a:r>
            <a:endParaRPr lang="ru-RU" sz="3200" dirty="0"/>
          </a:p>
        </p:txBody>
      </p:sp>
      <p:pic>
        <p:nvPicPr>
          <p:cNvPr id="3074" name="Picture 2" descr="C:\Users\user\Desktop\Достижение обучающихся 2021-2022 год — копия\20220805_15555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196752"/>
            <a:ext cx="5616624" cy="5452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0594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24744"/>
          </a:xfrm>
        </p:spPr>
        <p:txBody>
          <a:bodyPr>
            <a:normAutofit/>
          </a:bodyPr>
          <a:lstStyle/>
          <a:p>
            <a:r>
              <a:rPr lang="ru-RU" sz="3200" dirty="0" smtClean="0"/>
              <a:t>Городской этап Всероссийского фестиваля «Веселые старты» 3 место</a:t>
            </a:r>
            <a:endParaRPr lang="ru-RU" sz="3200" dirty="0"/>
          </a:p>
        </p:txBody>
      </p:sp>
      <p:pic>
        <p:nvPicPr>
          <p:cNvPr id="23554" name="Picture 2" descr="https://s6nalchik.ru/wp-content/uploads/2022/03/WhatsApp-Image-2022-03-18-at-23.00.13-1024x576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24744"/>
            <a:ext cx="5040560" cy="2835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4" descr="https://s6nalchik.ru/wp-content/uploads/2022/03/WhatsApp-Image-2022-03-18-at-23.00.12-1024x576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3769032"/>
            <a:ext cx="5436096" cy="3057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7381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47792" y="5347380"/>
            <a:ext cx="6512511" cy="1143000"/>
          </a:xfrm>
        </p:spPr>
        <p:txBody>
          <a:bodyPr>
            <a:normAutofit/>
          </a:bodyPr>
          <a:lstStyle/>
          <a:p>
            <a:r>
              <a:rPr lang="ru-RU" sz="2400" dirty="0" smtClean="0"/>
              <a:t>1 место в республиканском интеллектуальной игре </a:t>
            </a:r>
            <a:endParaRPr lang="ru-RU" sz="2400" dirty="0"/>
          </a:p>
        </p:txBody>
      </p:sp>
      <p:pic>
        <p:nvPicPr>
          <p:cNvPr id="4098" name="Picture 2" descr="C:\Users\user\Desktop\Достижение обучающихся 2021-2022 год — копия\20220805_1552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6101" y="116632"/>
            <a:ext cx="4312163" cy="5264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1670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47792" y="5347380"/>
            <a:ext cx="6512511" cy="1143000"/>
          </a:xfrm>
        </p:spPr>
        <p:txBody>
          <a:bodyPr>
            <a:normAutofit/>
          </a:bodyPr>
          <a:lstStyle/>
          <a:p>
            <a:r>
              <a:rPr lang="ru-RU" sz="2400" dirty="0" smtClean="0"/>
              <a:t>Победитель  финала  Большая перемена БЕЧЕЛОВА </a:t>
            </a:r>
            <a:r>
              <a:rPr lang="ru-RU" sz="2400" dirty="0" err="1" smtClean="0"/>
              <a:t>Айдана</a:t>
            </a:r>
            <a:endParaRPr lang="ru-RU" sz="2400" dirty="0"/>
          </a:p>
        </p:txBody>
      </p:sp>
      <p:pic>
        <p:nvPicPr>
          <p:cNvPr id="8194" name="Picture 2" descr="https://s6nalchik.ru/wp-content/uploads/2021/11/WhatsApp-Image-2021-11-12-at-20.55.45-768x1024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6632"/>
            <a:ext cx="3888432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s://s6nalchik.ru/wp-content/uploads/2021/11/WhatsApp-Image-2021-11-13-at-14.48.48-768x1024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16632"/>
            <a:ext cx="3578244" cy="4770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5452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47792" y="5347380"/>
            <a:ext cx="6512511" cy="1143000"/>
          </a:xfrm>
        </p:spPr>
        <p:txBody>
          <a:bodyPr>
            <a:normAutofit/>
          </a:bodyPr>
          <a:lstStyle/>
          <a:p>
            <a:r>
              <a:rPr lang="ru-RU" sz="2400" dirty="0" smtClean="0"/>
              <a:t>Призер Первенства СКФО по плаванию ЗОЛОЕВ Никита</a:t>
            </a:r>
            <a:endParaRPr lang="ru-RU" sz="2400" dirty="0"/>
          </a:p>
        </p:txBody>
      </p:sp>
      <p:pic>
        <p:nvPicPr>
          <p:cNvPr id="10242" name="Picture 2" descr="https://s6nalchik.ru/wp-content/uploads/2021/09/WhatsApp-Image-2021-09-22-at-18.37.47-653x1024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88640"/>
            <a:ext cx="3275859" cy="5137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s://s6nalchik.ru/wp-content/uploads/2021/09/WhatsApp-Image-2021-09-22-at-18.37.47-1-768x1024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24100"/>
            <a:ext cx="3826176" cy="5101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3626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47792" y="5347380"/>
            <a:ext cx="6512511" cy="1143000"/>
          </a:xfrm>
        </p:spPr>
        <p:txBody>
          <a:bodyPr>
            <a:normAutofit fontScale="90000"/>
          </a:bodyPr>
          <a:lstStyle/>
          <a:p>
            <a:r>
              <a:rPr lang="ru-RU" sz="2400" dirty="0" smtClean="0"/>
              <a:t>Призер Первенства СКФО по спортивным единоборствам КОНОВ </a:t>
            </a:r>
            <a:r>
              <a:rPr lang="ru-RU" sz="2400" dirty="0" err="1" smtClean="0"/>
              <a:t>Алим</a:t>
            </a:r>
            <a:endParaRPr lang="ru-RU" sz="2400" dirty="0"/>
          </a:p>
        </p:txBody>
      </p:sp>
      <p:pic>
        <p:nvPicPr>
          <p:cNvPr id="11266" name="Picture 2" descr="https://s6nalchik.ru/wp-content/uploads/2021/09/WhatsApp-Image-2021-09-27-at-20.06.37-1-1-1024x768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8827"/>
            <a:ext cx="7229376" cy="5422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1377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47792" y="5347380"/>
            <a:ext cx="6512511" cy="1143000"/>
          </a:xfrm>
        </p:spPr>
        <p:txBody>
          <a:bodyPr>
            <a:normAutofit fontScale="90000"/>
          </a:bodyPr>
          <a:lstStyle/>
          <a:p>
            <a:r>
              <a:rPr lang="ru-RU" sz="2400" dirty="0" smtClean="0"/>
              <a:t>3 место во Всероссийском дне бега «Кросс нации» </a:t>
            </a:r>
            <a:r>
              <a:rPr lang="ru-RU" sz="2400" dirty="0" err="1" smtClean="0"/>
              <a:t>Бечелова</a:t>
            </a:r>
            <a:r>
              <a:rPr lang="ru-RU" sz="2400" dirty="0" smtClean="0"/>
              <a:t> </a:t>
            </a:r>
            <a:r>
              <a:rPr lang="ru-RU" sz="2400" dirty="0" err="1" smtClean="0"/>
              <a:t>Айдана</a:t>
            </a:r>
            <a:r>
              <a:rPr lang="ru-RU" sz="2400" dirty="0" smtClean="0"/>
              <a:t>, Селютин Роман, </a:t>
            </a:r>
            <a:r>
              <a:rPr lang="ru-RU" sz="2400" dirty="0" err="1" smtClean="0"/>
              <a:t>Ойтов</a:t>
            </a:r>
            <a:r>
              <a:rPr lang="ru-RU" sz="2400" dirty="0" smtClean="0"/>
              <a:t> Рустам</a:t>
            </a:r>
            <a:endParaRPr lang="ru-RU" sz="2400" dirty="0"/>
          </a:p>
        </p:txBody>
      </p:sp>
      <p:pic>
        <p:nvPicPr>
          <p:cNvPr id="12290" name="Picture 2" descr="https://s6nalchik.ru/wp-content/uploads/2021/09/%D0%BA%D1%80%D0%BE%D1%81%D1%812-1024x85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808" y="188640"/>
            <a:ext cx="6067452" cy="5083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949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47792" y="5347380"/>
            <a:ext cx="6512511" cy="1143000"/>
          </a:xfrm>
        </p:spPr>
        <p:txBody>
          <a:bodyPr>
            <a:normAutofit fontScale="90000"/>
          </a:bodyPr>
          <a:lstStyle/>
          <a:p>
            <a:r>
              <a:rPr lang="ru-RU" sz="2400" dirty="0" smtClean="0"/>
              <a:t>Победитель </a:t>
            </a:r>
            <a:r>
              <a:rPr lang="ru-RU" sz="2400" dirty="0"/>
              <a:t>регионального этапа Всероссийской олимпиады по избирательному праву и избирательному процессу «</a:t>
            </a:r>
            <a:r>
              <a:rPr lang="ru-RU" sz="2400" dirty="0" err="1"/>
              <a:t>Софиум</a:t>
            </a:r>
            <a:r>
              <a:rPr lang="ru-RU" sz="2400" dirty="0" smtClean="0"/>
              <a:t>» КУЧМЕНОВА </a:t>
            </a:r>
            <a:r>
              <a:rPr lang="ru-RU" sz="2400" dirty="0" err="1" smtClean="0"/>
              <a:t>Аделя</a:t>
            </a:r>
            <a:r>
              <a:rPr lang="ru-RU" sz="2400" dirty="0" smtClean="0"/>
              <a:t> </a:t>
            </a:r>
            <a:endParaRPr lang="ru-RU" sz="2400" dirty="0"/>
          </a:p>
        </p:txBody>
      </p:sp>
      <p:pic>
        <p:nvPicPr>
          <p:cNvPr id="16386" name="Picture 2" descr="https://s6nalchik.ru/wp-content/uploads/2022/05/WhatsApp-Image-2022-05-18-at-21.25.34-768x1024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88639"/>
            <a:ext cx="3888432" cy="5184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0736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1" descr="C:\Users\Андрей\Desktop\DSC00750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619672" y="17240"/>
            <a:ext cx="7524328" cy="6840760"/>
          </a:xfrm>
          <a:prstGeom prst="rect">
            <a:avLst/>
          </a:prstGeom>
          <a:noFill/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D19F0-4726-4784-BBD7-2F602B4A98C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827584" y="2010573"/>
            <a:ext cx="7776863" cy="3647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</a:rPr>
              <a:t>1. Об итогах работы школы за 20</a:t>
            </a:r>
            <a:r>
              <a:rPr lang="en-US" sz="4000" b="1" dirty="0" smtClean="0">
                <a:solidFill>
                  <a:srgbClr val="C00000"/>
                </a:solidFill>
              </a:rPr>
              <a:t>2</a:t>
            </a:r>
            <a:r>
              <a:rPr lang="ru-RU" sz="4000" b="1" dirty="0" smtClean="0">
                <a:solidFill>
                  <a:srgbClr val="C00000"/>
                </a:solidFill>
              </a:rPr>
              <a:t>1-2022 учебный год и задачах на 2022-2023 учебный год.</a:t>
            </a:r>
          </a:p>
          <a:p>
            <a:pPr algn="ctr"/>
            <a:endParaRPr lang="ru-RU" sz="4000" b="1" dirty="0" smtClean="0">
              <a:solidFill>
                <a:srgbClr val="C00000"/>
              </a:solidFill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1" descr="C:\Users\Андрей\Desktop\школ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7352" y="1"/>
            <a:ext cx="1428915" cy="164304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47792" y="5347380"/>
            <a:ext cx="6512511" cy="1143000"/>
          </a:xfrm>
        </p:spPr>
        <p:txBody>
          <a:bodyPr>
            <a:normAutofit/>
          </a:bodyPr>
          <a:lstStyle/>
          <a:p>
            <a:r>
              <a:rPr lang="ru-RU" sz="2400" dirty="0" smtClean="0"/>
              <a:t>2 место в Республиканском конкурсе «Мой Достоевский» ГАНИНА Яна</a:t>
            </a:r>
            <a:endParaRPr lang="ru-RU" sz="2400" dirty="0"/>
          </a:p>
        </p:txBody>
      </p:sp>
      <p:pic>
        <p:nvPicPr>
          <p:cNvPr id="29698" name="Picture 2" descr="https://s6nalchik.ru/wp-content/uploads/2021/11/WhatsApp-Image-2021-11-26-at-19.09.36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60648"/>
            <a:ext cx="4024356" cy="5127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7191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5247655"/>
            <a:ext cx="6512511" cy="1143000"/>
          </a:xfrm>
        </p:spPr>
        <p:txBody>
          <a:bodyPr>
            <a:normAutofit fontScale="90000"/>
          </a:bodyPr>
          <a:lstStyle/>
          <a:p>
            <a:r>
              <a:rPr lang="ru-RU" sz="2400" dirty="0" smtClean="0"/>
              <a:t>Победитель муниципального этапа Всероссийского конкурса педагогических работников «Воспитать человека» </a:t>
            </a:r>
            <a:r>
              <a:rPr lang="ru-RU" sz="2400" dirty="0" err="1" smtClean="0"/>
              <a:t>Дмитрян</a:t>
            </a:r>
            <a:r>
              <a:rPr lang="ru-RU" sz="2400" dirty="0" smtClean="0"/>
              <a:t> Жанна </a:t>
            </a:r>
            <a:r>
              <a:rPr lang="ru-RU" sz="2400" dirty="0" err="1" smtClean="0"/>
              <a:t>Вектемуровна</a:t>
            </a:r>
            <a:endParaRPr lang="ru-RU" sz="2400" dirty="0"/>
          </a:p>
        </p:txBody>
      </p:sp>
      <p:pic>
        <p:nvPicPr>
          <p:cNvPr id="9218" name="Picture 2" descr="https://s6nalchik.ru/wp-content/uploads/2021/09/WhatsApp-Image-2021-09-16-at-21.20.03-576x1024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5626"/>
            <a:ext cx="2760241" cy="4907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s://s6nalchik.ru/wp-content/uploads/2021/09/WhatsApp-Image-2021-09-16-at-21.20.16-745x1024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525" y="35626"/>
            <a:ext cx="3672408" cy="5047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502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47792" y="5347380"/>
            <a:ext cx="6512511" cy="1143000"/>
          </a:xfrm>
        </p:spPr>
        <p:txBody>
          <a:bodyPr>
            <a:normAutofit fontScale="90000"/>
          </a:bodyPr>
          <a:lstStyle/>
          <a:p>
            <a:r>
              <a:rPr lang="ru-RU" sz="2400" dirty="0" smtClean="0"/>
              <a:t>Лауреат в номинации конкурса «Учитель года – 2022» </a:t>
            </a:r>
            <a:r>
              <a:rPr lang="ru-RU" sz="2400" dirty="0" err="1" smtClean="0"/>
              <a:t>Пшихачева</a:t>
            </a:r>
            <a:r>
              <a:rPr lang="ru-RU" sz="2400" dirty="0" smtClean="0"/>
              <a:t> Саида Артуровна</a:t>
            </a:r>
            <a:endParaRPr lang="ru-RU" sz="2400" dirty="0"/>
          </a:p>
        </p:txBody>
      </p:sp>
      <p:pic>
        <p:nvPicPr>
          <p:cNvPr id="24578" name="Picture 2" descr="https://s6nalchik.ru/wp-content/uploads/2022/03/image-11-03-22-12-18-5-1024x768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062" y="188640"/>
            <a:ext cx="6840760" cy="5130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3434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250704" cy="63408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1сентября </a:t>
            </a:r>
            <a:endParaRPr lang="ru-RU" dirty="0"/>
          </a:p>
        </p:txBody>
      </p:sp>
      <p:pic>
        <p:nvPicPr>
          <p:cNvPr id="1026" name="Picture 2" descr="https://s6nalchik.ru/wp-content/uploads/2020/09/MyCollages-5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052736"/>
            <a:ext cx="4197406" cy="3754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s://s6nalchik.ru/wp-content/uploads/2020/09/MyCollages-5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6168" y="2388212"/>
            <a:ext cx="4392953" cy="4075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4526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5877272"/>
            <a:ext cx="8856984" cy="713016"/>
          </a:xfrm>
        </p:spPr>
        <p:txBody>
          <a:bodyPr/>
          <a:lstStyle/>
          <a:p>
            <a:r>
              <a:rPr lang="ru-RU" sz="2400" dirty="0">
                <a:effectLst/>
              </a:rPr>
              <a:t>Открытие экспозиции, посвященной ветерану </a:t>
            </a:r>
            <a:r>
              <a:rPr lang="ru-RU" sz="2400" dirty="0" smtClean="0">
                <a:effectLst/>
              </a:rPr>
              <a:t>ВОВ, выпускнику нашей школы </a:t>
            </a:r>
            <a:r>
              <a:rPr lang="ru-RU" sz="2400" dirty="0">
                <a:effectLst/>
              </a:rPr>
              <a:t>— </a:t>
            </a:r>
            <a:r>
              <a:rPr lang="ru-RU" sz="2400" dirty="0" err="1">
                <a:effectLst/>
              </a:rPr>
              <a:t>Белану</a:t>
            </a:r>
            <a:r>
              <a:rPr lang="ru-RU" sz="2400" dirty="0">
                <a:effectLst/>
              </a:rPr>
              <a:t> Юрию Ивановичу</a:t>
            </a:r>
          </a:p>
        </p:txBody>
      </p:sp>
      <p:pic>
        <p:nvPicPr>
          <p:cNvPr id="17410" name="Picture 2" descr="https://s6nalchik.ru/wp-content/uploads/2022/05/photo1652444071-4-1024x768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81009"/>
            <a:ext cx="3786090" cy="2839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https://s6nalchik.ru/wp-content/uploads/2022/05/photo1652444071-2-1024x768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81009"/>
            <a:ext cx="3851920" cy="2888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https://s6nalchik.ru/wp-content/uploads/2022/05/photo1652444071-1024x768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8675" y="3161317"/>
            <a:ext cx="3698697" cy="2774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8690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60649"/>
            <a:ext cx="7772400" cy="1080119"/>
          </a:xfrm>
        </p:spPr>
        <p:txBody>
          <a:bodyPr>
            <a:normAutofit/>
          </a:bodyPr>
          <a:lstStyle/>
          <a:p>
            <a:r>
              <a:rPr lang="ru-RU" sz="3200" dirty="0" smtClean="0"/>
              <a:t>Состязание клубов «Юные друзья пограничников»</a:t>
            </a:r>
            <a:endParaRPr lang="ru-RU" sz="3200" dirty="0"/>
          </a:p>
        </p:txBody>
      </p:sp>
      <p:pic>
        <p:nvPicPr>
          <p:cNvPr id="18434" name="Picture 2" descr="https://s6nalchik.ru/wp-content/uploads/2022/04/photo1651301212-1-1024x768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340768"/>
            <a:ext cx="2880320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https://s6nalchik.ru/wp-content/uploads/2022/04/photo1651301212-1024x768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401495"/>
            <a:ext cx="2718380" cy="2038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6" descr="https://s6nalchik.ru/wp-content/uploads/2022/04/photo1651301211-1-1024x768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373959"/>
            <a:ext cx="2755095" cy="2066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0" name="Picture 8" descr="https://s6nalchik.ru/wp-content/uploads/2022/04/photo1651301211-1024x768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3571263"/>
            <a:ext cx="4361810" cy="3271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1543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08520" y="274638"/>
            <a:ext cx="8640960" cy="1143000"/>
          </a:xfrm>
        </p:spPr>
        <p:txBody>
          <a:bodyPr/>
          <a:lstStyle/>
          <a:p>
            <a:r>
              <a:rPr lang="ru-RU" dirty="0" smtClean="0"/>
              <a:t>Конкурс «Лучшая новогодняя игрушка»</a:t>
            </a:r>
            <a:endParaRPr lang="ru-RU" dirty="0"/>
          </a:p>
        </p:txBody>
      </p:sp>
      <p:pic>
        <p:nvPicPr>
          <p:cNvPr id="13314" name="Picture 2" descr="https://s6nalchik.ru/wp-content/uploads/2021/12/WhatsApp-Image-2021-12-02-at-21.20.08-1-1024x768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78" y="2510898"/>
            <a:ext cx="4493072" cy="3369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https://s6nalchik.ru/wp-content/uploads/2021/12/WhatsApp-Image-2021-12-02-at-21.20.09-1024x768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494542"/>
            <a:ext cx="4328899" cy="3246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1922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936104"/>
          </a:xfrm>
        </p:spPr>
        <p:txBody>
          <a:bodyPr>
            <a:normAutofit/>
          </a:bodyPr>
          <a:lstStyle/>
          <a:p>
            <a:r>
              <a:rPr lang="ru-RU" sz="2400" dirty="0" smtClean="0"/>
              <a:t>Экологический фестиваль «Заповедная симфония»</a:t>
            </a:r>
            <a:endParaRPr lang="ru-RU" sz="2400" dirty="0"/>
          </a:p>
        </p:txBody>
      </p:sp>
      <p:pic>
        <p:nvPicPr>
          <p:cNvPr id="14338" name="Picture 2" descr="https://s6nalchik.ru/wp-content/uploads/2022/07/WhatsApp-Image-2022-05-11-at-18.53.37-767x1024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863624"/>
            <a:ext cx="2592288" cy="3460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https://s6nalchik.ru/wp-content/uploads/2022/07/%D0%A5%D1%83%D0%BB%D1%8C%D1%87%D0%B0%D0%B5%D0%B2%D0%B0%D0%90-768x1024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863624"/>
            <a:ext cx="2331804" cy="3109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https://s6nalchik.ru/wp-content/uploads/2022/07/WhatsApp-Image-2022-05-11-at-19.47.41-1024x768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9956" y="863624"/>
            <a:ext cx="4074710" cy="3056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4" name="Picture 8" descr="https://s6nalchik.ru/wp-content/uploads/2022/07/WhatsApp-Image-2022-05-11-at-20.34.14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996945"/>
            <a:ext cx="3941011" cy="2955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6" name="Picture 10" descr="https://s6nalchik.ru/wp-content/uploads/2022/07/WhatsApp-Image-2022-05-11-at-18.59.41-1024x768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931482"/>
            <a:ext cx="3902024" cy="2926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7525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332656"/>
            <a:ext cx="8764437" cy="5182512"/>
          </a:xfrm>
        </p:spPr>
        <p:txBody>
          <a:bodyPr>
            <a:noAutofit/>
          </a:bodyPr>
          <a:lstStyle/>
          <a:p>
            <a:r>
              <a:rPr lang="ru-RU" sz="3200" dirty="0" smtClean="0"/>
              <a:t>Акция «Лучики добра»</a:t>
            </a:r>
            <a:endParaRPr lang="ru-RU" sz="3200" dirty="0"/>
          </a:p>
        </p:txBody>
      </p:sp>
      <p:pic>
        <p:nvPicPr>
          <p:cNvPr id="21506" name="Picture 2" descr="https://s6nalchik.ru/wp-content/uploads/2022/03/WhatsApp-Image-2022-03-30-at-21.40.34-1-1024x1024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369" y="1268760"/>
            <a:ext cx="3960440" cy="3960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https://s6nalchik.ru/wp-content/uploads/2022/03/WhatsApp-Image-2022-03-30-at-21.40.31-1024x1024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8442" y="1268760"/>
            <a:ext cx="3960440" cy="3960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757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332656"/>
            <a:ext cx="8764437" cy="5182512"/>
          </a:xfrm>
        </p:spPr>
        <p:txBody>
          <a:bodyPr>
            <a:noAutofit/>
          </a:bodyPr>
          <a:lstStyle/>
          <a:p>
            <a:r>
              <a:rPr lang="ru-RU" sz="3200" dirty="0" smtClean="0"/>
              <a:t>Участие в проекте «Билет в будущее»</a:t>
            </a:r>
            <a:endParaRPr lang="ru-RU" sz="3200" dirty="0"/>
          </a:p>
        </p:txBody>
      </p:sp>
      <p:pic>
        <p:nvPicPr>
          <p:cNvPr id="30722" name="Picture 2" descr="https://s6nalchik.ru/wp-content/uploads/2021/11/WhatsApp-Image-2021-11-13-at-20.57.03-1024x638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914" y="980728"/>
            <a:ext cx="4361086" cy="2717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4" name="Picture 4" descr="https://s6nalchik.ru/wp-content/uploads/2021/11/WhatsApp-Image-2021-11-13-at-20.57.28-2-1024x768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958" y="980728"/>
            <a:ext cx="3621439" cy="2716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6" name="Picture 6" descr="https://s6nalchik.ru/wp-content/uploads/2021/11/WhatsApp-Image-2021-11-13-at-20.57.27-1024x768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244" y="3765086"/>
            <a:ext cx="4088755" cy="3066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8" name="Picture 8" descr="https://s6nalchik.ru/wp-content/uploads/2021/11/WhatsApp-Image-2021-11-13-at-20.57.29-1024x768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4279" y="3765086"/>
            <a:ext cx="3903843" cy="2927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8783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403648" cy="6858000"/>
          </a:xfrm>
          <a:prstGeom prst="rect">
            <a:avLst/>
          </a:prstGeom>
        </p:spPr>
      </p:pic>
      <p:sp>
        <p:nvSpPr>
          <p:cNvPr id="2" name="Прямоугольник с двумя вырезанными противолежащими углами 1"/>
          <p:cNvSpPr/>
          <p:nvPr/>
        </p:nvSpPr>
        <p:spPr>
          <a:xfrm>
            <a:off x="0" y="6405333"/>
            <a:ext cx="9071992" cy="384043"/>
          </a:xfrm>
          <a:prstGeom prst="snip2Diag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08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700" dirty="0" smtClean="0">
                <a:solidFill>
                  <a:prstClr val="white"/>
                </a:solidFill>
              </a:rPr>
              <a:t>МКОУ «СОШ № 6» г.о. Нальчик КБР телефоны: 77 26 11; 77 77 56; 77 79 67; 77 39 58</a:t>
            </a:r>
            <a:endParaRPr lang="ru-RU" sz="1700" dirty="0">
              <a:solidFill>
                <a:prstClr val="white"/>
              </a:solidFill>
            </a:endParaRP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1547665" y="68627"/>
            <a:ext cx="7645231" cy="17281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600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974904" y="6040206"/>
            <a:ext cx="2133600" cy="365125"/>
          </a:xfrm>
        </p:spPr>
        <p:txBody>
          <a:bodyPr>
            <a:normAutofit/>
          </a:bodyPr>
          <a:lstStyle/>
          <a:p>
            <a:fld id="{2E1AE7FE-9857-4954-863E-6424AC6B47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331640" y="260648"/>
            <a:ext cx="6696744" cy="120032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ru-RU" sz="2400" b="1" dirty="0" smtClean="0"/>
              <a:t>Об итогах работы школы за 20</a:t>
            </a:r>
            <a:r>
              <a:rPr lang="en-US" sz="2400" b="1" dirty="0" smtClean="0"/>
              <a:t>2</a:t>
            </a:r>
            <a:r>
              <a:rPr lang="ru-RU" sz="2400" b="1" dirty="0" smtClean="0"/>
              <a:t>1</a:t>
            </a:r>
            <a:r>
              <a:rPr lang="en-US" sz="2400" b="1" dirty="0" smtClean="0"/>
              <a:t>-</a:t>
            </a:r>
            <a:r>
              <a:rPr lang="ru-RU" sz="2400" b="1" dirty="0" smtClean="0"/>
              <a:t> – 2022 учебный год и задачах на 2022 – 2023 учебный год.</a:t>
            </a:r>
            <a:endParaRPr lang="ru-RU" sz="2400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691680" y="1796819"/>
            <a:ext cx="6858048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 </a:t>
            </a:r>
          </a:p>
          <a:p>
            <a:r>
              <a:rPr lang="ru-RU" sz="3200" dirty="0" smtClean="0"/>
              <a:t>Сохранность состава обучающихся школы.</a:t>
            </a:r>
          </a:p>
          <a:p>
            <a:r>
              <a:rPr lang="ru-RU" sz="3200" dirty="0" smtClean="0"/>
              <a:t>Итоги успеваемости обучающихся.</a:t>
            </a:r>
          </a:p>
          <a:p>
            <a:r>
              <a:rPr lang="ru-RU" sz="3200" dirty="0" smtClean="0"/>
              <a:t>Итоги сдачи ГИА.</a:t>
            </a:r>
          </a:p>
          <a:p>
            <a:r>
              <a:rPr lang="ru-RU" sz="3200" dirty="0" smtClean="0"/>
              <a:t>Трудоустройство выпускников.</a:t>
            </a:r>
          </a:p>
          <a:p>
            <a:r>
              <a:rPr lang="ru-RU" sz="3200" dirty="0" smtClean="0"/>
              <a:t>Достижения обучающихся</a:t>
            </a:r>
          </a:p>
          <a:p>
            <a:r>
              <a:rPr lang="ru-RU" dirty="0" smtClean="0"/>
              <a:t> </a:t>
            </a:r>
          </a:p>
        </p:txBody>
      </p:sp>
      <p:pic>
        <p:nvPicPr>
          <p:cNvPr id="46081" name="Picture 1" descr="C:\Users\Андрей\Desktop\школ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7352" y="0"/>
            <a:ext cx="1220802" cy="1796819"/>
          </a:xfrm>
          <a:prstGeom prst="rect">
            <a:avLst/>
          </a:prstGeom>
          <a:noFill/>
        </p:spPr>
      </p:pic>
      <p:pic>
        <p:nvPicPr>
          <p:cNvPr id="3074" name="Picture 2" descr="C:\Users\Андрей\Desktop\cropped-6я-школа4-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2"/>
            <a:ext cx="1195168" cy="179681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1409263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3" y="0"/>
            <a:ext cx="7766248" cy="5515168"/>
          </a:xfrm>
        </p:spPr>
        <p:txBody>
          <a:bodyPr/>
          <a:lstStyle/>
          <a:p>
            <a:r>
              <a:rPr lang="ru-RU" sz="3200" dirty="0" smtClean="0"/>
              <a:t>Митинг ко дню вывода войск с Афганистана</a:t>
            </a:r>
            <a:endParaRPr lang="ru-RU" sz="3200" dirty="0"/>
          </a:p>
        </p:txBody>
      </p:sp>
      <p:pic>
        <p:nvPicPr>
          <p:cNvPr id="27650" name="Picture 2" descr="https://s6nalchik.ru/wp-content/uploads/2022/02/WhatsApp-Image-2022-02-17-at-17.34.01-1-1024x768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70" y="1347375"/>
            <a:ext cx="5082203" cy="3811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2" name="Picture 4" descr="https://s6nalchik.ru/wp-content/uploads/2022/02/WhatsApp-Image-2022-02-17-at-18.00.24-1024x956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6184" y="1347374"/>
            <a:ext cx="4082775" cy="3811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3852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332656"/>
            <a:ext cx="8712968" cy="1143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dirty="0" smtClean="0">
                <a:solidFill>
                  <a:srgbClr val="002060"/>
                </a:solidFill>
                <a:effectLst/>
                <a:hlinkClick r:id="rId2" tooltip="Постоянная ссылка: Участие в акции «Георгиевская ленточка» и «Эстафета памяти»"/>
              </a:rPr>
              <a:t>Участие </a:t>
            </a:r>
            <a:r>
              <a:rPr lang="ru-RU" sz="3200" dirty="0">
                <a:solidFill>
                  <a:srgbClr val="002060"/>
                </a:solidFill>
                <a:effectLst/>
                <a:hlinkClick r:id="rId2" tooltip="Постоянная ссылка: Участие в акции «Георгиевская ленточка» и «Эстафета памяти»"/>
              </a:rPr>
              <a:t>в акции «Георгиевская ленточка» и «Эстафета памяти»</a:t>
            </a:r>
            <a:endParaRPr lang="ru-RU" sz="3200" dirty="0">
              <a:solidFill>
                <a:srgbClr val="002060"/>
              </a:solidFill>
              <a:effectLst/>
            </a:endParaRPr>
          </a:p>
        </p:txBody>
      </p:sp>
      <p:pic>
        <p:nvPicPr>
          <p:cNvPr id="19458" name="Picture 2" descr="https://s6nalchik.ru/wp-content/uploads/2022/04/WhatsApp-Image-2022-04-20-at-23.18.58-768x1024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610" y="1124744"/>
            <a:ext cx="2520280" cy="3360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https://s6nalchik.ru/wp-content/uploads/2022/04/WhatsApp-Image-2022-04-20-at-23.18.45-1024x576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8033" y="4005064"/>
            <a:ext cx="4670443" cy="2627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2" name="Picture 6" descr="https://s6nalchik.ru/wp-content/uploads/2022/04/WhatsApp-Image-2022-04-20-at-23.18.53-768x1024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8033" y="1316765"/>
            <a:ext cx="2232248" cy="2976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4" name="Picture 8" descr="https://s6nalchik.ru/wp-content/uploads/2022/04/WhatsApp-Image-2022-04-20-at-23.18.52-768x1024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1984" y="1316765"/>
            <a:ext cx="2048074" cy="2730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1907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008112"/>
          </a:xfrm>
        </p:spPr>
        <p:txBody>
          <a:bodyPr/>
          <a:lstStyle/>
          <a:p>
            <a:pPr algn="ctr"/>
            <a:r>
              <a:rPr lang="ru-RU" sz="4000" dirty="0" smtClean="0"/>
              <a:t>Праздник «А ну-ка девочки»</a:t>
            </a:r>
            <a:endParaRPr lang="ru-RU" sz="4000" dirty="0"/>
          </a:p>
        </p:txBody>
      </p:sp>
      <p:pic>
        <p:nvPicPr>
          <p:cNvPr id="25602" name="Picture 2" descr="https://s6nalchik.ru/wp-content/uploads/2022/03/WhatsApp-Image-2022-03-10-at-22.42.53-1024x461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44824"/>
            <a:ext cx="8797157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8102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008112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/>
              <a:t>Военно-спортивная игра «Наша сила в единстве!»</a:t>
            </a:r>
            <a:endParaRPr lang="ru-RU" dirty="0"/>
          </a:p>
        </p:txBody>
      </p:sp>
      <p:pic>
        <p:nvPicPr>
          <p:cNvPr id="26626" name="Picture 2" descr="https://s6nalchik.ru/wp-content/uploads/2022/02/WhatsApp-Image-2022-02-23-at-16.39.41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772816"/>
            <a:ext cx="4349055" cy="3261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8" name="Picture 4" descr="https://s6nalchik.ru/wp-content/uploads/2022/02/WhatsApp-Image-2022-02-23-at-16.39.38-1-1024x768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72815"/>
            <a:ext cx="4392488" cy="3294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4453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008112"/>
          </a:xfrm>
        </p:spPr>
        <p:txBody>
          <a:bodyPr/>
          <a:lstStyle/>
          <a:p>
            <a:pPr marL="0" indent="0" algn="ctr">
              <a:buNone/>
            </a:pPr>
            <a:r>
              <a:rPr lang="ru-RU" sz="3600" dirty="0" smtClean="0"/>
              <a:t>Уроки Мужества «Блокада Ленинграда»</a:t>
            </a:r>
            <a:endParaRPr lang="ru-RU" sz="3600" dirty="0"/>
          </a:p>
        </p:txBody>
      </p:sp>
      <p:pic>
        <p:nvPicPr>
          <p:cNvPr id="28674" name="Picture 2" descr="https://s6nalchik.ru/wp-content/uploads/2022/01/WhatsApp-Image-2022-01-31-at-12.20.01-1024x472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1916832"/>
            <a:ext cx="4824536" cy="2223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6" name="Picture 4" descr="https://s6nalchik.ru/wp-content/uploads/2022/01/WhatsApp-Image-2022-01-31-at-12.01.33-1-1024x473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4066102"/>
            <a:ext cx="5722854" cy="2643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2569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008112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/>
              <a:t>Последний звонок</a:t>
            </a:r>
            <a:endParaRPr lang="ru-RU" dirty="0"/>
          </a:p>
        </p:txBody>
      </p:sp>
      <p:pic>
        <p:nvPicPr>
          <p:cNvPr id="15362" name="Picture 2" descr="https://s6nalchik.ru/wp-content/uploads/2022/05/photo1653506672-1024x768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24744"/>
            <a:ext cx="3888432" cy="2916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https://s6nalchik.ru/wp-content/uploads/2022/05/IMG-20220525-WA0026-1024x57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124744"/>
            <a:ext cx="48768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https://s6nalchik.ru/wp-content/uploads/2022/05/IMG-20220525-WA0018-1024x76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173" y="3820074"/>
            <a:ext cx="4032448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8" name="Picture 8" descr="https://s6nalchik.ru/wp-content/uploads/2022/05/IMG-20220525-WA0016-1024x76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6144" y="3833664"/>
            <a:ext cx="4032448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4857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403648" cy="6858000"/>
          </a:xfrm>
          <a:prstGeom prst="rect">
            <a:avLst/>
          </a:prstGeom>
        </p:spPr>
      </p:pic>
      <p:sp>
        <p:nvSpPr>
          <p:cNvPr id="2" name="Прямоугольник с двумя вырезанными противолежащими углами 1"/>
          <p:cNvSpPr/>
          <p:nvPr/>
        </p:nvSpPr>
        <p:spPr>
          <a:xfrm>
            <a:off x="0" y="6405333"/>
            <a:ext cx="9071992" cy="384043"/>
          </a:xfrm>
          <a:prstGeom prst="snip2Diag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08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700" dirty="0" smtClean="0">
                <a:solidFill>
                  <a:prstClr val="white"/>
                </a:solidFill>
              </a:rPr>
              <a:t>МКОУ «СОШ № 6» г.о. Нальчик КБР телефоны: 77 26 11; 77 77 56; 77 79 67; 77 39 58</a:t>
            </a:r>
            <a:endParaRPr lang="ru-RU" sz="1700" dirty="0">
              <a:solidFill>
                <a:prstClr val="white"/>
              </a:solidFill>
            </a:endParaRP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1357291" y="1071547"/>
            <a:ext cx="7072362" cy="7252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ПРИОРИТЕТНЫЕ НАПРАВЛЕНИЯ РАБОТЫ  НА 2022 - 2023 УЧЕБНЫЙ ГОД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</a:rPr>
              <a:t>1. Продолжить создание  благоприятных условий для становления духовно-нравственной, творческой, развивающейся, здоровой личности, способной к успешной социализации в обществе и активной адаптации на рынке труда.</a:t>
            </a:r>
            <a:endParaRPr lang="ru-RU" sz="1400" dirty="0" smtClean="0">
              <a:solidFill>
                <a:schemeClr val="tx1"/>
              </a:solidFill>
              <a:latin typeface="Arial" pitchFamily="34" charset="0"/>
              <a:ea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</a:rPr>
              <a:t>2. Обеспечить единство урочной и внеурочной деятельности через сеть кружков, элективных курсов, индивидуальных занятий, создавая для каждого обучающегося ситуацию успеха.</a:t>
            </a:r>
            <a:endParaRPr lang="ru-RU" sz="1400" dirty="0" smtClean="0">
              <a:solidFill>
                <a:schemeClr val="tx1"/>
              </a:solidFill>
              <a:latin typeface="Arial" pitchFamily="34" charset="0"/>
              <a:ea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</a:rPr>
              <a:t>3. Развивать и совершенствовать системы работы и поддержки одаренных обучающихся, и детей имеющие трудности в освоении учебных предметов,.</a:t>
            </a:r>
            <a:endParaRPr lang="ru-RU" sz="1400" dirty="0" smtClean="0">
              <a:solidFill>
                <a:schemeClr val="tx1"/>
              </a:solidFill>
              <a:latin typeface="Arial" pitchFamily="34" charset="0"/>
              <a:ea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</a:rPr>
              <a:t>4. Повышать профессиональное мастерство педагогов и совершенствовать работу по обобщению и распространению передового педагогического опыта.</a:t>
            </a:r>
            <a:endParaRPr lang="ru-RU" sz="1400" dirty="0" smtClean="0">
              <a:solidFill>
                <a:schemeClr val="tx1"/>
              </a:solidFill>
              <a:latin typeface="Arial" pitchFamily="34" charset="0"/>
              <a:ea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000" dirty="0" smtClean="0">
              <a:solidFill>
                <a:schemeClr val="tx1"/>
              </a:solidFill>
              <a:latin typeface="Arial" pitchFamily="34" charset="0"/>
            </a:endParaRPr>
          </a:p>
          <a:p>
            <a:endParaRPr lang="ru-RU" sz="1600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974904" y="6040206"/>
            <a:ext cx="2133600" cy="365125"/>
          </a:xfrm>
        </p:spPr>
        <p:txBody>
          <a:bodyPr>
            <a:normAutofit/>
          </a:bodyPr>
          <a:lstStyle/>
          <a:p>
            <a:fld id="{2E1AE7FE-9857-4954-863E-6424AC6B47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46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835696" y="740702"/>
            <a:ext cx="61926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 </a:t>
            </a:r>
          </a:p>
          <a:p>
            <a:r>
              <a:rPr lang="ru-RU" dirty="0" smtClean="0"/>
              <a:t> </a:t>
            </a:r>
          </a:p>
        </p:txBody>
      </p:sp>
      <p:pic>
        <p:nvPicPr>
          <p:cNvPr id="46081" name="Picture 1" descr="C:\Users\Андрей\Desktop\школ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7352" y="0"/>
            <a:ext cx="1220802" cy="1796819"/>
          </a:xfrm>
          <a:prstGeom prst="rect">
            <a:avLst/>
          </a:prstGeom>
          <a:noFill/>
        </p:spPr>
      </p:pic>
      <p:pic>
        <p:nvPicPr>
          <p:cNvPr id="3074" name="Picture 2" descr="C:\Users\Андрей\Desktop\cropped-6я-школа4-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2"/>
            <a:ext cx="1195168" cy="179681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1409263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403648" cy="6858000"/>
          </a:xfrm>
          <a:prstGeom prst="rect">
            <a:avLst/>
          </a:prstGeom>
        </p:spPr>
      </p:pic>
      <p:sp>
        <p:nvSpPr>
          <p:cNvPr id="2" name="Прямоугольник с двумя вырезанными противолежащими углами 1"/>
          <p:cNvSpPr/>
          <p:nvPr/>
        </p:nvSpPr>
        <p:spPr>
          <a:xfrm>
            <a:off x="0" y="6405333"/>
            <a:ext cx="9071992" cy="384043"/>
          </a:xfrm>
          <a:prstGeom prst="snip2Diag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08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700" dirty="0" smtClean="0">
                <a:solidFill>
                  <a:prstClr val="white"/>
                </a:solidFill>
              </a:rPr>
              <a:t>МКОУ «СОШ № 6» г.о. Нальчик КБР телефоны: 77 26 11; 77 77 56; 77 79 67; 77 39 58</a:t>
            </a:r>
            <a:endParaRPr lang="ru-RU" sz="1700" dirty="0">
              <a:solidFill>
                <a:prstClr val="white"/>
              </a:solidFill>
            </a:endParaRP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1357291" y="1071547"/>
            <a:ext cx="7072362" cy="7252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600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974904" y="6040206"/>
            <a:ext cx="2133600" cy="365125"/>
          </a:xfrm>
        </p:spPr>
        <p:txBody>
          <a:bodyPr>
            <a:normAutofit/>
          </a:bodyPr>
          <a:lstStyle/>
          <a:p>
            <a:fld id="{2E1AE7FE-9857-4954-863E-6424AC6B47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47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785918" y="714356"/>
            <a:ext cx="61926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 </a:t>
            </a:r>
          </a:p>
          <a:p>
            <a:r>
              <a:rPr lang="ru-RU" dirty="0" smtClean="0"/>
              <a:t> </a:t>
            </a:r>
          </a:p>
        </p:txBody>
      </p:sp>
      <p:pic>
        <p:nvPicPr>
          <p:cNvPr id="46081" name="Picture 1" descr="C:\Users\Андрей\Desktop\школ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7352" y="0"/>
            <a:ext cx="1220802" cy="1796819"/>
          </a:xfrm>
          <a:prstGeom prst="rect">
            <a:avLst/>
          </a:prstGeom>
          <a:noFill/>
        </p:spPr>
      </p:pic>
      <p:pic>
        <p:nvPicPr>
          <p:cNvPr id="3074" name="Picture 2" descr="C:\Users\Андрей\Desktop\cropped-6я-школа4-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2"/>
            <a:ext cx="1195168" cy="1796817"/>
          </a:xfrm>
          <a:prstGeom prst="rect">
            <a:avLst/>
          </a:prstGeom>
          <a:noFill/>
        </p:spPr>
      </p:pic>
      <p:sp>
        <p:nvSpPr>
          <p:cNvPr id="114690" name="Rectangle 2"/>
          <p:cNvSpPr>
            <a:spLocks noChangeArrowheads="1"/>
          </p:cNvSpPr>
          <p:nvPr/>
        </p:nvSpPr>
        <p:spPr bwMode="auto">
          <a:xfrm>
            <a:off x="1500166" y="943796"/>
            <a:ext cx="6929486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Ожидаемые результаты: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Дальнейшее повышение качества образованности школьника, уровня его воспитанности, толерантности, личностный рост каждого учащегося; 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Формирование потребности у учащихся проявлять заботу о своем здоровье и стремления к здоровому образу жизни;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Повышение качества знаний учащихся по школе;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Повышение качества подготовки выпускников 9, 11 классов к ГИА в форме ЕГЭ;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Готовность учащихся к самостоятельному выбору и принятию решения для дальнейшего продолжения образования, усиление ответственности за последствия своих поступков;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409263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1" descr="C:\Users\Андрей\Desktop\DSC00750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619672" y="17240"/>
            <a:ext cx="7524328" cy="6840760"/>
          </a:xfrm>
          <a:prstGeom prst="rect">
            <a:avLst/>
          </a:prstGeom>
          <a:noFill/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D19F0-4726-4784-BBD7-2F602B4A98C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48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827584" y="3241678"/>
            <a:ext cx="7776863" cy="1184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</a:rPr>
              <a:t>2. Разное.</a:t>
            </a:r>
            <a:endParaRPr lang="ru-RU" sz="4000" dirty="0" smtClean="0">
              <a:solidFill>
                <a:srgbClr val="C00000"/>
              </a:solidFill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1" descr="C:\Users\Андрей\Desktop\школ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7352" y="1"/>
            <a:ext cx="1428915" cy="164304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403648" cy="6858000"/>
          </a:xfrm>
          <a:prstGeom prst="rect">
            <a:avLst/>
          </a:prstGeom>
        </p:spPr>
      </p:pic>
      <p:sp>
        <p:nvSpPr>
          <p:cNvPr id="2" name="Прямоугольник с двумя вырезанными противолежащими углами 1"/>
          <p:cNvSpPr/>
          <p:nvPr/>
        </p:nvSpPr>
        <p:spPr>
          <a:xfrm>
            <a:off x="0" y="6405333"/>
            <a:ext cx="9071992" cy="384043"/>
          </a:xfrm>
          <a:prstGeom prst="snip2Diag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08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700" dirty="0" smtClean="0">
                <a:solidFill>
                  <a:prstClr val="white"/>
                </a:solidFill>
              </a:rPr>
              <a:t>МКОУ «СОШ № 6» г.о. Нальчик КБР телефоны: 77 26 11; 77 77 56; 77 79 67; 77 39 58</a:t>
            </a:r>
            <a:endParaRPr lang="ru-RU" sz="1700" dirty="0">
              <a:solidFill>
                <a:prstClr val="white"/>
              </a:solidFill>
            </a:endParaRP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1547665" y="68627"/>
            <a:ext cx="7645231" cy="17281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600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974904" y="6040206"/>
            <a:ext cx="2133600" cy="365125"/>
          </a:xfrm>
        </p:spPr>
        <p:txBody>
          <a:bodyPr>
            <a:normAutofit/>
          </a:bodyPr>
          <a:lstStyle/>
          <a:p>
            <a:fld id="{2E1AE7FE-9857-4954-863E-6424AC6B47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49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331640" y="260649"/>
            <a:ext cx="7455202" cy="4616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ru-RU" sz="2400" b="1" dirty="0" smtClean="0"/>
              <a:t>Текущие вопросы деятельности школы</a:t>
            </a:r>
            <a:endParaRPr lang="ru-RU" sz="2400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051720" y="1052736"/>
            <a:ext cx="6768752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ru-RU" dirty="0" smtClean="0"/>
              <a:t>О работе Управляющего Совета в 2022-2023 </a:t>
            </a:r>
            <a:r>
              <a:rPr lang="ru-RU" dirty="0" err="1" smtClean="0"/>
              <a:t>уч.год</a:t>
            </a:r>
            <a:r>
              <a:rPr lang="ru-RU" dirty="0" smtClean="0"/>
              <a:t>.</a:t>
            </a:r>
          </a:p>
          <a:p>
            <a:pPr marL="342900" indent="-342900">
              <a:buAutoNum type="arabicPeriod"/>
            </a:pPr>
            <a:r>
              <a:rPr lang="ru-RU" dirty="0" smtClean="0"/>
              <a:t>О режиме работы в 2022-2023 уч. году.</a:t>
            </a:r>
          </a:p>
          <a:p>
            <a:r>
              <a:rPr lang="ru-RU" dirty="0" smtClean="0"/>
              <a:t>1 смена – 1, 3, 5, 9, 10, 11 классы – 8.00</a:t>
            </a:r>
          </a:p>
          <a:p>
            <a:r>
              <a:rPr lang="ru-RU" dirty="0" smtClean="0"/>
              <a:t>2 смена – 2, 4, 6, 7, </a:t>
            </a:r>
            <a:r>
              <a:rPr lang="en-US" dirty="0" smtClean="0"/>
              <a:t>8</a:t>
            </a:r>
            <a:r>
              <a:rPr lang="ru-RU" dirty="0" smtClean="0"/>
              <a:t> классы – 13.30</a:t>
            </a:r>
          </a:p>
          <a:p>
            <a:r>
              <a:rPr lang="ru-RU" dirty="0" smtClean="0"/>
              <a:t>Пятидневная учебная неделя для 1-4 классов</a:t>
            </a:r>
          </a:p>
          <a:p>
            <a:r>
              <a:rPr lang="ru-RU" dirty="0" smtClean="0"/>
              <a:t>3. Об обеспечении учебниками обучающихся школы.</a:t>
            </a:r>
          </a:p>
          <a:p>
            <a:r>
              <a:rPr lang="ru-RU" dirty="0" smtClean="0"/>
              <a:t>4. Об организации горячего питания в школе.</a:t>
            </a:r>
          </a:p>
          <a:p>
            <a:r>
              <a:rPr lang="ru-RU" dirty="0" smtClean="0"/>
              <a:t>5. Об организации занятости обучающихся во внеурочное время.</a:t>
            </a:r>
          </a:p>
          <a:p>
            <a:r>
              <a:rPr lang="ru-RU" dirty="0" smtClean="0"/>
              <a:t>6. О сотрудничестве школы</a:t>
            </a:r>
          </a:p>
          <a:p>
            <a:r>
              <a:rPr lang="ru-RU" dirty="0" smtClean="0"/>
              <a:t>7.</a:t>
            </a:r>
            <a:r>
              <a:rPr lang="ru-RU" b="1" dirty="0" smtClean="0"/>
              <a:t> </a:t>
            </a:r>
            <a:r>
              <a:rPr lang="ru-RU" dirty="0" smtClean="0"/>
              <a:t>О привлечении внебюджетных средств в фонд развития школы и расходовании бюджетных средств</a:t>
            </a:r>
          </a:p>
          <a:p>
            <a:pPr lvl="0"/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</p:txBody>
      </p:sp>
      <p:pic>
        <p:nvPicPr>
          <p:cNvPr id="46081" name="Picture 1" descr="C:\Users\Андрей\Desktop\школа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7352" y="0"/>
            <a:ext cx="1220802" cy="1796819"/>
          </a:xfrm>
          <a:prstGeom prst="rect">
            <a:avLst/>
          </a:prstGeom>
          <a:noFill/>
        </p:spPr>
      </p:pic>
      <p:pic>
        <p:nvPicPr>
          <p:cNvPr id="3074" name="Picture 2" descr="C:\Users\Андрей\Desktop\cropped-6я-школа4-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" y="2"/>
            <a:ext cx="1195168" cy="179681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1409263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403648" cy="6858000"/>
          </a:xfrm>
          <a:prstGeom prst="rect">
            <a:avLst/>
          </a:prstGeom>
        </p:spPr>
      </p:pic>
      <p:sp>
        <p:nvSpPr>
          <p:cNvPr id="2" name="Прямоугольник с двумя вырезанными противолежащими углами 1"/>
          <p:cNvSpPr/>
          <p:nvPr/>
        </p:nvSpPr>
        <p:spPr>
          <a:xfrm>
            <a:off x="0" y="6405333"/>
            <a:ext cx="9071992" cy="384043"/>
          </a:xfrm>
          <a:prstGeom prst="snip2Diag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08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700" dirty="0" smtClean="0">
                <a:solidFill>
                  <a:prstClr val="white"/>
                </a:solidFill>
              </a:rPr>
              <a:t>МКОУ «СОШ № 6» г.о. Нальчик КБР телефоны: 77 26 11; 77 77 56; 77 79 67; 77 39 58</a:t>
            </a:r>
            <a:endParaRPr lang="ru-RU" sz="1700" dirty="0">
              <a:solidFill>
                <a:prstClr val="white"/>
              </a:solidFill>
            </a:endParaRP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1547665" y="68627"/>
            <a:ext cx="7645231" cy="17281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600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974904" y="6040206"/>
            <a:ext cx="2133600" cy="365125"/>
          </a:xfrm>
        </p:spPr>
        <p:txBody>
          <a:bodyPr>
            <a:normAutofit/>
          </a:bodyPr>
          <a:lstStyle/>
          <a:p>
            <a:fld id="{2E1AE7FE-9857-4954-863E-6424AC6B47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115616" y="30989"/>
            <a:ext cx="788436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 </a:t>
            </a:r>
          </a:p>
          <a:p>
            <a:pPr algn="ctr"/>
            <a:r>
              <a:rPr lang="ru-RU" sz="2400" b="1" dirty="0" smtClean="0"/>
              <a:t>Сохранность состава обучающихся школы.</a:t>
            </a:r>
          </a:p>
          <a:p>
            <a:r>
              <a:rPr lang="ru-RU" dirty="0" smtClean="0"/>
              <a:t> </a:t>
            </a:r>
          </a:p>
        </p:txBody>
      </p:sp>
      <p:pic>
        <p:nvPicPr>
          <p:cNvPr id="46081" name="Picture 1" descr="C:\Users\Андрей\Desktop\школ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7352" y="0"/>
            <a:ext cx="1220802" cy="1796819"/>
          </a:xfrm>
          <a:prstGeom prst="rect">
            <a:avLst/>
          </a:prstGeom>
          <a:noFill/>
        </p:spPr>
      </p:pic>
      <p:pic>
        <p:nvPicPr>
          <p:cNvPr id="3074" name="Picture 2" descr="C:\Users\Андрей\Desktop\cropped-6я-школа4-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2"/>
            <a:ext cx="1195168" cy="1796817"/>
          </a:xfrm>
          <a:prstGeom prst="rect">
            <a:avLst/>
          </a:prstGeom>
          <a:noFill/>
        </p:spPr>
      </p:pic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9164824"/>
              </p:ext>
            </p:extLst>
          </p:nvPr>
        </p:nvGraphicFramePr>
        <p:xfrm>
          <a:off x="827584" y="764704"/>
          <a:ext cx="7723369" cy="5567809"/>
        </p:xfrm>
        <a:graphic>
          <a:graphicData uri="http://schemas.openxmlformats.org/drawingml/2006/table">
            <a:tbl>
              <a:tblPr/>
              <a:tblGrid>
                <a:gridCol w="733443"/>
                <a:gridCol w="740910"/>
                <a:gridCol w="796141"/>
                <a:gridCol w="880998"/>
                <a:gridCol w="880998"/>
                <a:gridCol w="880998"/>
                <a:gridCol w="880998"/>
                <a:gridCol w="917107"/>
                <a:gridCol w="1011776"/>
              </a:tblGrid>
              <a:tr h="823678">
                <a:tc>
                  <a:txBody>
                    <a:bodyPr/>
                    <a:lstStyle/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2100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5705" marR="65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rgbClr val="000000"/>
                          </a:solidFill>
                          <a:latin typeface="Times New Roman"/>
                        </a:rPr>
                        <a:t>Количество классов</a:t>
                      </a:r>
                    </a:p>
                  </a:txBody>
                  <a:tcPr marL="65705" marR="65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rgbClr val="000000"/>
                          </a:solidFill>
                          <a:latin typeface="Times New Roman"/>
                        </a:rPr>
                        <a:t>Количество обучающихся</a:t>
                      </a:r>
                    </a:p>
                  </a:txBody>
                  <a:tcPr marL="65705" marR="65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1-4 классы</a:t>
                      </a:r>
                    </a:p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кол-во классов</a:t>
                      </a:r>
                      <a:endParaRPr lang="ru-RU" sz="1400" b="0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5705" marR="65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5-9 классы</a:t>
                      </a:r>
                      <a:endParaRPr lang="ru-RU" sz="1400" b="1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rgbClr val="000000"/>
                          </a:solidFill>
                          <a:latin typeface="Times New Roman"/>
                        </a:rPr>
                        <a:t>кол-во классов</a:t>
                      </a:r>
                    </a:p>
                  </a:txBody>
                  <a:tcPr marL="65705" marR="65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10-11 классы</a:t>
                      </a:r>
                      <a:endParaRPr lang="ru-RU" sz="1400" b="1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rgbClr val="000000"/>
                          </a:solidFill>
                          <a:latin typeface="Times New Roman"/>
                        </a:rPr>
                        <a:t>кол-во классов</a:t>
                      </a:r>
                    </a:p>
                  </a:txBody>
                  <a:tcPr marL="65705" marR="65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1-4</a:t>
                      </a:r>
                      <a:r>
                        <a:rPr lang="ru-RU" sz="1400" b="1" baseline="0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 классы</a:t>
                      </a:r>
                      <a:endParaRPr lang="ru-RU" sz="1400" b="1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rgbClr val="000000"/>
                          </a:solidFill>
                          <a:latin typeface="Times New Roman"/>
                        </a:rPr>
                        <a:t>кол-во </a:t>
                      </a:r>
                      <a:r>
                        <a:rPr lang="ru-RU" sz="1400" b="0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учащихся</a:t>
                      </a:r>
                      <a:endParaRPr lang="ru-RU" sz="1400" b="0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5705" marR="65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5-9 классы</a:t>
                      </a:r>
                      <a:endParaRPr lang="ru-RU" sz="1400" b="1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rgbClr val="000000"/>
                          </a:solidFill>
                          <a:latin typeface="Times New Roman"/>
                        </a:rPr>
                        <a:t>кол-во </a:t>
                      </a:r>
                      <a:r>
                        <a:rPr lang="ru-RU" sz="1400" b="0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учащихся</a:t>
                      </a:r>
                      <a:endParaRPr lang="ru-RU" sz="1400" b="0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5705" marR="65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10-11 классы</a:t>
                      </a:r>
                      <a:endParaRPr lang="ru-RU" sz="1400" b="1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rgbClr val="000000"/>
                          </a:solidFill>
                          <a:latin typeface="Times New Roman"/>
                        </a:rPr>
                        <a:t>кол-во </a:t>
                      </a:r>
                      <a:r>
                        <a:rPr lang="ru-RU" sz="1400" b="0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учащихся</a:t>
                      </a:r>
                      <a:endParaRPr lang="ru-RU" sz="1400" b="0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5705" marR="65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  <a:tr h="616307"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b="0" smtClean="0">
                          <a:solidFill>
                            <a:srgbClr val="000000"/>
                          </a:solidFill>
                          <a:latin typeface="+mn-lt"/>
                        </a:rPr>
                        <a:t>2015-2016</a:t>
                      </a:r>
                      <a:endParaRPr lang="ru-RU" sz="1800" b="0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5705" marR="65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b="0" smtClean="0">
                          <a:solidFill>
                            <a:srgbClr val="000000"/>
                          </a:solidFill>
                          <a:latin typeface="+mn-lt"/>
                        </a:rPr>
                        <a:t>31</a:t>
                      </a:r>
                      <a:endParaRPr lang="ru-RU" sz="1800" b="0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5705" marR="65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b="0" smtClean="0">
                          <a:solidFill>
                            <a:srgbClr val="000000"/>
                          </a:solidFill>
                          <a:latin typeface="+mn-lt"/>
                        </a:rPr>
                        <a:t>717</a:t>
                      </a:r>
                      <a:endParaRPr lang="ru-RU" sz="1800" b="0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5705" marR="65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b="0" smtClean="0">
                          <a:solidFill>
                            <a:srgbClr val="000000"/>
                          </a:solidFill>
                          <a:latin typeface="+mn-lt"/>
                        </a:rPr>
                        <a:t>12</a:t>
                      </a:r>
                      <a:endParaRPr lang="ru-RU" sz="1800" b="0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5705" marR="65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b="0" smtClean="0">
                          <a:solidFill>
                            <a:srgbClr val="000000"/>
                          </a:solidFill>
                          <a:latin typeface="+mn-lt"/>
                        </a:rPr>
                        <a:t>15</a:t>
                      </a:r>
                      <a:endParaRPr lang="ru-RU" sz="1800" b="0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5705" marR="65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b="0" smtClean="0">
                          <a:solidFill>
                            <a:srgbClr val="000000"/>
                          </a:solidFill>
                          <a:latin typeface="+mn-lt"/>
                        </a:rPr>
                        <a:t>4</a:t>
                      </a:r>
                      <a:endParaRPr lang="ru-RU" sz="1800" b="0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5705" marR="65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b="0" smtClean="0">
                          <a:solidFill>
                            <a:srgbClr val="000000"/>
                          </a:solidFill>
                          <a:latin typeface="+mn-lt"/>
                        </a:rPr>
                        <a:t>280</a:t>
                      </a:r>
                      <a:endParaRPr lang="ru-RU" sz="1800" b="0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5705" marR="65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355</a:t>
                      </a:r>
                      <a:endParaRPr lang="ru-RU" sz="1800" b="0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5705" marR="65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82</a:t>
                      </a:r>
                      <a:endParaRPr lang="ru-RU" sz="1800" b="0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5705" marR="65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  <a:tr h="616307"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2016-2017</a:t>
                      </a:r>
                      <a:endParaRPr lang="ru-RU" sz="1800" b="0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5705" marR="65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33</a:t>
                      </a:r>
                      <a:endParaRPr lang="ru-RU" sz="1800" b="0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5705" marR="65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790</a:t>
                      </a:r>
                      <a:endParaRPr lang="ru-RU" sz="1800" b="0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5705" marR="65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13</a:t>
                      </a:r>
                      <a:endParaRPr lang="ru-RU" sz="1800" b="0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5705" marR="65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15</a:t>
                      </a:r>
                      <a:endParaRPr lang="ru-RU" sz="1800" b="0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5705" marR="65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5</a:t>
                      </a:r>
                      <a:endParaRPr lang="ru-RU" sz="1800" b="0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5705" marR="65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324</a:t>
                      </a:r>
                      <a:endParaRPr lang="ru-RU" sz="1800" b="0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5705" marR="65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357</a:t>
                      </a:r>
                      <a:endParaRPr lang="ru-RU" sz="1800" b="0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5705" marR="65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109</a:t>
                      </a:r>
                      <a:endParaRPr lang="ru-RU" sz="1800" b="0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5705" marR="65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  <a:tr h="616307"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 smtClean="0">
                          <a:latin typeface="+mn-lt"/>
                        </a:rPr>
                        <a:t>2017-2018</a:t>
                      </a:r>
                      <a:endParaRPr lang="ru-RU" sz="1800" b="0" dirty="0">
                        <a:latin typeface="+mn-lt"/>
                      </a:endParaRPr>
                    </a:p>
                  </a:txBody>
                  <a:tcPr marL="65705" marR="65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 smtClean="0">
                          <a:latin typeface="+mn-lt"/>
                        </a:rPr>
                        <a:t>36</a:t>
                      </a:r>
                      <a:endParaRPr lang="ru-RU" sz="1800" b="0" dirty="0">
                        <a:latin typeface="+mn-lt"/>
                      </a:endParaRPr>
                    </a:p>
                  </a:txBody>
                  <a:tcPr marL="65705" marR="65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 smtClean="0">
                          <a:latin typeface="+mn-lt"/>
                        </a:rPr>
                        <a:t>897</a:t>
                      </a:r>
                      <a:endParaRPr lang="ru-RU" sz="1800" b="0" dirty="0">
                        <a:latin typeface="+mn-lt"/>
                      </a:endParaRPr>
                    </a:p>
                  </a:txBody>
                  <a:tcPr marL="65705" marR="65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 smtClean="0">
                          <a:latin typeface="+mn-lt"/>
                        </a:rPr>
                        <a:t>15</a:t>
                      </a:r>
                      <a:endParaRPr lang="ru-RU" sz="1800" b="0" dirty="0">
                        <a:latin typeface="+mn-lt"/>
                      </a:endParaRPr>
                    </a:p>
                  </a:txBody>
                  <a:tcPr marL="65705" marR="65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 smtClean="0">
                          <a:latin typeface="+mn-lt"/>
                        </a:rPr>
                        <a:t>17</a:t>
                      </a:r>
                      <a:endParaRPr lang="ru-RU" sz="1800" b="0" dirty="0">
                        <a:latin typeface="+mn-lt"/>
                      </a:endParaRPr>
                    </a:p>
                  </a:txBody>
                  <a:tcPr marL="65705" marR="65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 smtClean="0">
                          <a:latin typeface="+mn-lt"/>
                        </a:rPr>
                        <a:t>4</a:t>
                      </a:r>
                      <a:endParaRPr lang="ru-RU" sz="1800" b="0" dirty="0">
                        <a:latin typeface="+mn-lt"/>
                      </a:endParaRPr>
                    </a:p>
                  </a:txBody>
                  <a:tcPr marL="65705" marR="65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 smtClean="0">
                          <a:latin typeface="+mn-lt"/>
                        </a:rPr>
                        <a:t>384</a:t>
                      </a:r>
                      <a:endParaRPr lang="ru-RU" sz="1800" b="0" dirty="0">
                        <a:latin typeface="+mn-lt"/>
                      </a:endParaRPr>
                    </a:p>
                  </a:txBody>
                  <a:tcPr marL="65705" marR="65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 smtClean="0">
                          <a:latin typeface="+mn-lt"/>
                        </a:rPr>
                        <a:t>400</a:t>
                      </a:r>
                      <a:endParaRPr lang="ru-RU" sz="1800" b="0" dirty="0">
                        <a:latin typeface="+mn-lt"/>
                      </a:endParaRPr>
                    </a:p>
                  </a:txBody>
                  <a:tcPr marL="65705" marR="65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 smtClean="0">
                          <a:latin typeface="+mn-lt"/>
                        </a:rPr>
                        <a:t>113</a:t>
                      </a:r>
                      <a:endParaRPr lang="ru-RU" sz="1800" b="0" dirty="0">
                        <a:latin typeface="+mn-lt"/>
                      </a:endParaRPr>
                    </a:p>
                  </a:txBody>
                  <a:tcPr marL="65705" marR="65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  <a:tr h="641548"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 smtClean="0">
                          <a:latin typeface="+mn-lt"/>
                        </a:rPr>
                        <a:t>2018-2019</a:t>
                      </a:r>
                      <a:endParaRPr lang="ru-RU" sz="1800" b="0" dirty="0">
                        <a:latin typeface="+mn-lt"/>
                      </a:endParaRPr>
                    </a:p>
                  </a:txBody>
                  <a:tcPr marL="65705" marR="65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 smtClean="0">
                          <a:latin typeface="+mn-lt"/>
                        </a:rPr>
                        <a:t>41</a:t>
                      </a:r>
                      <a:endParaRPr lang="ru-RU" sz="1800" b="0" dirty="0">
                        <a:latin typeface="+mn-lt"/>
                      </a:endParaRPr>
                    </a:p>
                  </a:txBody>
                  <a:tcPr marL="65705" marR="65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 smtClean="0">
                          <a:latin typeface="+mn-lt"/>
                        </a:rPr>
                        <a:t>1048</a:t>
                      </a:r>
                      <a:endParaRPr lang="ru-RU" sz="1800" b="0" dirty="0">
                        <a:latin typeface="+mn-lt"/>
                      </a:endParaRPr>
                    </a:p>
                  </a:txBody>
                  <a:tcPr marL="65705" marR="65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 smtClean="0">
                          <a:latin typeface="+mn-lt"/>
                        </a:rPr>
                        <a:t>17</a:t>
                      </a:r>
                      <a:endParaRPr lang="ru-RU" sz="1800" b="0" dirty="0">
                        <a:latin typeface="+mn-lt"/>
                      </a:endParaRPr>
                    </a:p>
                  </a:txBody>
                  <a:tcPr marL="65705" marR="65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 smtClean="0">
                          <a:latin typeface="+mn-lt"/>
                        </a:rPr>
                        <a:t>19</a:t>
                      </a:r>
                      <a:endParaRPr lang="ru-RU" sz="1800" b="0" dirty="0">
                        <a:latin typeface="+mn-lt"/>
                      </a:endParaRPr>
                    </a:p>
                  </a:txBody>
                  <a:tcPr marL="65705" marR="65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 smtClean="0">
                          <a:latin typeface="+mn-lt"/>
                        </a:rPr>
                        <a:t>5</a:t>
                      </a:r>
                      <a:endParaRPr lang="ru-RU" sz="1800" b="0" dirty="0">
                        <a:latin typeface="+mn-lt"/>
                      </a:endParaRPr>
                    </a:p>
                  </a:txBody>
                  <a:tcPr marL="65705" marR="65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 smtClean="0">
                          <a:latin typeface="+mn-lt"/>
                        </a:rPr>
                        <a:t>444</a:t>
                      </a:r>
                      <a:endParaRPr lang="ru-RU" sz="1800" b="0" dirty="0">
                        <a:latin typeface="+mn-lt"/>
                      </a:endParaRPr>
                    </a:p>
                  </a:txBody>
                  <a:tcPr marL="65705" marR="65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 smtClean="0">
                          <a:latin typeface="+mn-lt"/>
                        </a:rPr>
                        <a:t>477</a:t>
                      </a:r>
                      <a:endParaRPr lang="ru-RU" sz="1800" b="0" dirty="0">
                        <a:latin typeface="+mn-lt"/>
                      </a:endParaRPr>
                    </a:p>
                  </a:txBody>
                  <a:tcPr marL="65705" marR="65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 smtClean="0">
                          <a:latin typeface="+mn-lt"/>
                        </a:rPr>
                        <a:t>127</a:t>
                      </a:r>
                      <a:endParaRPr lang="ru-RU" sz="1800" b="0" dirty="0">
                        <a:latin typeface="+mn-lt"/>
                      </a:endParaRPr>
                    </a:p>
                  </a:txBody>
                  <a:tcPr marL="65705" marR="65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  <a:tr h="555975">
                <a:tc>
                  <a:txBody>
                    <a:bodyPr/>
                    <a:lstStyle/>
                    <a:p>
                      <a:r>
                        <a:rPr lang="ru-RU" sz="1800" b="0" dirty="0" smtClean="0">
                          <a:latin typeface="+mn-lt"/>
                        </a:rPr>
                        <a:t>2019-2020</a:t>
                      </a:r>
                      <a:endParaRPr lang="ru-RU" sz="1800" b="0" dirty="0">
                        <a:latin typeface="+mn-lt"/>
                      </a:endParaRPr>
                    </a:p>
                  </a:txBody>
                  <a:tcPr marL="65705" marR="65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 smtClean="0">
                          <a:latin typeface="+mn-lt"/>
                        </a:rPr>
                        <a:t>45</a:t>
                      </a:r>
                      <a:endParaRPr lang="ru-RU" sz="1800" b="0" dirty="0">
                        <a:latin typeface="+mn-lt"/>
                      </a:endParaRPr>
                    </a:p>
                  </a:txBody>
                  <a:tcPr marL="65705" marR="65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 smtClean="0">
                          <a:latin typeface="+mn-lt"/>
                        </a:rPr>
                        <a:t>1209</a:t>
                      </a:r>
                      <a:endParaRPr lang="ru-RU" sz="1800" b="0" dirty="0">
                        <a:latin typeface="+mn-lt"/>
                      </a:endParaRPr>
                    </a:p>
                  </a:txBody>
                  <a:tcPr marL="65705" marR="65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 smtClean="0">
                          <a:latin typeface="+mn-lt"/>
                        </a:rPr>
                        <a:t>18</a:t>
                      </a:r>
                      <a:endParaRPr lang="ru-RU" sz="1800" b="0" dirty="0">
                        <a:latin typeface="+mn-lt"/>
                      </a:endParaRPr>
                    </a:p>
                  </a:txBody>
                  <a:tcPr marL="65705" marR="65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 smtClean="0">
                          <a:latin typeface="+mn-lt"/>
                        </a:rPr>
                        <a:t>22</a:t>
                      </a:r>
                      <a:endParaRPr lang="ru-RU" sz="1800" b="0" dirty="0">
                        <a:latin typeface="+mn-lt"/>
                      </a:endParaRPr>
                    </a:p>
                  </a:txBody>
                  <a:tcPr marL="65705" marR="65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 smtClean="0">
                          <a:latin typeface="+mn-lt"/>
                        </a:rPr>
                        <a:t>5</a:t>
                      </a:r>
                      <a:endParaRPr lang="ru-RU" sz="1800" b="0" dirty="0">
                        <a:latin typeface="+mn-lt"/>
                      </a:endParaRPr>
                    </a:p>
                  </a:txBody>
                  <a:tcPr marL="65705" marR="65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 smtClean="0">
                          <a:latin typeface="+mn-lt"/>
                        </a:rPr>
                        <a:t>496</a:t>
                      </a:r>
                      <a:endParaRPr lang="ru-RU" sz="1800" b="0" dirty="0">
                        <a:latin typeface="+mn-lt"/>
                      </a:endParaRPr>
                    </a:p>
                  </a:txBody>
                  <a:tcPr marL="65705" marR="65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 smtClean="0">
                          <a:latin typeface="+mn-lt"/>
                        </a:rPr>
                        <a:t>586</a:t>
                      </a:r>
                      <a:endParaRPr lang="ru-RU" sz="1800" b="0" dirty="0">
                        <a:latin typeface="+mn-lt"/>
                      </a:endParaRPr>
                    </a:p>
                  </a:txBody>
                  <a:tcPr marL="65705" marR="65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 smtClean="0">
                          <a:latin typeface="+mn-lt"/>
                        </a:rPr>
                        <a:t>127</a:t>
                      </a:r>
                      <a:endParaRPr lang="ru-RU" sz="1800" b="0" dirty="0">
                        <a:latin typeface="+mn-lt"/>
                      </a:endParaRPr>
                    </a:p>
                  </a:txBody>
                  <a:tcPr marL="65705" marR="65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  <a:tr h="555975">
                <a:tc>
                  <a:txBody>
                    <a:bodyPr/>
                    <a:lstStyle/>
                    <a:p>
                      <a:r>
                        <a:rPr lang="ru-RU" sz="1800" b="0" dirty="0" smtClean="0">
                          <a:latin typeface="+mn-lt"/>
                        </a:rPr>
                        <a:t>2020-2021</a:t>
                      </a:r>
                      <a:endParaRPr lang="ru-RU" sz="1800" b="0" dirty="0">
                        <a:latin typeface="+mn-lt"/>
                      </a:endParaRPr>
                    </a:p>
                  </a:txBody>
                  <a:tcPr marL="65705" marR="65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 smtClean="0">
                          <a:latin typeface="+mn-lt"/>
                        </a:rPr>
                        <a:t>48</a:t>
                      </a:r>
                      <a:endParaRPr lang="ru-RU" sz="1800" b="0" dirty="0">
                        <a:latin typeface="+mn-lt"/>
                      </a:endParaRPr>
                    </a:p>
                  </a:txBody>
                  <a:tcPr marL="65705" marR="65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 smtClean="0">
                          <a:latin typeface="+mn-lt"/>
                        </a:rPr>
                        <a:t>1292</a:t>
                      </a:r>
                      <a:endParaRPr lang="ru-RU" sz="1800" b="0" dirty="0">
                        <a:latin typeface="+mn-lt"/>
                      </a:endParaRPr>
                    </a:p>
                  </a:txBody>
                  <a:tcPr marL="65705" marR="65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 smtClean="0">
                          <a:latin typeface="+mn-lt"/>
                        </a:rPr>
                        <a:t>20</a:t>
                      </a:r>
                      <a:endParaRPr lang="ru-RU" sz="1800" b="0" dirty="0">
                        <a:latin typeface="+mn-lt"/>
                      </a:endParaRPr>
                    </a:p>
                  </a:txBody>
                  <a:tcPr marL="65705" marR="65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 smtClean="0">
                          <a:latin typeface="+mn-lt"/>
                        </a:rPr>
                        <a:t>23</a:t>
                      </a:r>
                      <a:endParaRPr lang="ru-RU" sz="1800" b="0" dirty="0">
                        <a:latin typeface="+mn-lt"/>
                      </a:endParaRPr>
                    </a:p>
                  </a:txBody>
                  <a:tcPr marL="65705" marR="65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 smtClean="0">
                          <a:latin typeface="+mn-lt"/>
                        </a:rPr>
                        <a:t>5</a:t>
                      </a:r>
                      <a:endParaRPr lang="ru-RU" sz="1800" b="0" dirty="0">
                        <a:latin typeface="+mn-lt"/>
                      </a:endParaRPr>
                    </a:p>
                  </a:txBody>
                  <a:tcPr marL="65705" marR="65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 smtClean="0">
                          <a:latin typeface="+mn-lt"/>
                        </a:rPr>
                        <a:t>567</a:t>
                      </a:r>
                      <a:endParaRPr lang="ru-RU" sz="1800" b="0" dirty="0">
                        <a:latin typeface="+mn-lt"/>
                      </a:endParaRPr>
                    </a:p>
                  </a:txBody>
                  <a:tcPr marL="65705" marR="65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 smtClean="0">
                          <a:latin typeface="+mn-lt"/>
                        </a:rPr>
                        <a:t>594</a:t>
                      </a:r>
                      <a:endParaRPr lang="ru-RU" sz="1800" b="0" dirty="0">
                        <a:latin typeface="+mn-lt"/>
                      </a:endParaRPr>
                    </a:p>
                  </a:txBody>
                  <a:tcPr marL="65705" marR="65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 smtClean="0">
                          <a:latin typeface="+mn-lt"/>
                        </a:rPr>
                        <a:t>131</a:t>
                      </a:r>
                      <a:endParaRPr lang="ru-RU" sz="1800" b="0" dirty="0">
                        <a:latin typeface="+mn-lt"/>
                      </a:endParaRPr>
                    </a:p>
                  </a:txBody>
                  <a:tcPr marL="65705" marR="65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  <a:tr h="555975">
                <a:tc>
                  <a:txBody>
                    <a:bodyPr/>
                    <a:lstStyle/>
                    <a:p>
                      <a:r>
                        <a:rPr lang="ru-RU" sz="1800" b="0" dirty="0" smtClean="0">
                          <a:latin typeface="+mn-lt"/>
                        </a:rPr>
                        <a:t>202</a:t>
                      </a:r>
                      <a:r>
                        <a:rPr lang="en-US" sz="1800" b="0" dirty="0" smtClean="0">
                          <a:latin typeface="+mn-lt"/>
                        </a:rPr>
                        <a:t>1</a:t>
                      </a:r>
                      <a:r>
                        <a:rPr lang="ru-RU" sz="1800" b="0" dirty="0" smtClean="0">
                          <a:latin typeface="+mn-lt"/>
                        </a:rPr>
                        <a:t>-202</a:t>
                      </a:r>
                      <a:r>
                        <a:rPr lang="en-US" sz="1800" b="0" dirty="0" smtClean="0">
                          <a:latin typeface="+mn-lt"/>
                        </a:rPr>
                        <a:t>2</a:t>
                      </a:r>
                      <a:endParaRPr lang="ru-RU" sz="1800" b="0" dirty="0">
                        <a:latin typeface="+mn-lt"/>
                      </a:endParaRPr>
                    </a:p>
                  </a:txBody>
                  <a:tcPr marL="65705" marR="65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+mn-lt"/>
                        </a:rPr>
                        <a:t>54</a:t>
                      </a:r>
                      <a:endParaRPr lang="ru-RU" sz="1800" b="0" dirty="0">
                        <a:latin typeface="+mn-lt"/>
                      </a:endParaRPr>
                    </a:p>
                  </a:txBody>
                  <a:tcPr marL="65705" marR="65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 smtClean="0">
                          <a:latin typeface="+mn-lt"/>
                        </a:rPr>
                        <a:t>1</a:t>
                      </a:r>
                      <a:r>
                        <a:rPr lang="en-US" sz="1800" b="0" dirty="0" smtClean="0">
                          <a:latin typeface="+mn-lt"/>
                        </a:rPr>
                        <a:t>494</a:t>
                      </a:r>
                      <a:endParaRPr lang="ru-RU" sz="1800" b="0" dirty="0">
                        <a:latin typeface="+mn-lt"/>
                      </a:endParaRPr>
                    </a:p>
                  </a:txBody>
                  <a:tcPr marL="65705" marR="65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 smtClean="0">
                          <a:latin typeface="+mn-lt"/>
                        </a:rPr>
                        <a:t>2</a:t>
                      </a:r>
                      <a:r>
                        <a:rPr lang="en-US" sz="1800" b="0" dirty="0" smtClean="0">
                          <a:latin typeface="+mn-lt"/>
                        </a:rPr>
                        <a:t>1</a:t>
                      </a:r>
                      <a:endParaRPr lang="ru-RU" sz="1800" b="0" dirty="0">
                        <a:latin typeface="+mn-lt"/>
                      </a:endParaRPr>
                    </a:p>
                  </a:txBody>
                  <a:tcPr marL="65705" marR="65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 smtClean="0">
                          <a:latin typeface="+mn-lt"/>
                        </a:rPr>
                        <a:t>2</a:t>
                      </a:r>
                      <a:r>
                        <a:rPr lang="en-US" sz="1800" b="0" dirty="0" smtClean="0">
                          <a:latin typeface="+mn-lt"/>
                        </a:rPr>
                        <a:t>7</a:t>
                      </a:r>
                      <a:endParaRPr lang="ru-RU" sz="1800" b="0" dirty="0">
                        <a:latin typeface="+mn-lt"/>
                      </a:endParaRPr>
                    </a:p>
                  </a:txBody>
                  <a:tcPr marL="65705" marR="65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+mn-lt"/>
                        </a:rPr>
                        <a:t>6</a:t>
                      </a:r>
                      <a:endParaRPr lang="ru-RU" sz="1800" b="0" dirty="0">
                        <a:latin typeface="+mn-lt"/>
                      </a:endParaRPr>
                    </a:p>
                  </a:txBody>
                  <a:tcPr marL="65705" marR="65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+mn-lt"/>
                        </a:rPr>
                        <a:t>639</a:t>
                      </a:r>
                      <a:endParaRPr lang="ru-RU" sz="1800" b="0" dirty="0">
                        <a:latin typeface="+mn-lt"/>
                      </a:endParaRPr>
                    </a:p>
                  </a:txBody>
                  <a:tcPr marL="65705" marR="65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+mn-lt"/>
                        </a:rPr>
                        <a:t>713</a:t>
                      </a:r>
                      <a:endParaRPr lang="ru-RU" sz="1800" b="0" dirty="0">
                        <a:latin typeface="+mn-lt"/>
                      </a:endParaRPr>
                    </a:p>
                  </a:txBody>
                  <a:tcPr marL="65705" marR="65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+mn-lt"/>
                        </a:rPr>
                        <a:t>142</a:t>
                      </a:r>
                      <a:endParaRPr lang="ru-RU" sz="1800" b="0" dirty="0">
                        <a:latin typeface="+mn-lt"/>
                      </a:endParaRPr>
                    </a:p>
                  </a:txBody>
                  <a:tcPr marL="65705" marR="65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  <a:tr h="555975">
                <a:tc>
                  <a:txBody>
                    <a:bodyPr/>
                    <a:lstStyle/>
                    <a:p>
                      <a:r>
                        <a:rPr lang="ru-RU" sz="1800" b="0" dirty="0" smtClean="0">
                          <a:latin typeface="+mn-lt"/>
                        </a:rPr>
                        <a:t>2022-2023</a:t>
                      </a:r>
                      <a:endParaRPr lang="ru-RU" sz="1800" b="0" dirty="0">
                        <a:latin typeface="+mn-lt"/>
                      </a:endParaRPr>
                    </a:p>
                  </a:txBody>
                  <a:tcPr marL="65705" marR="65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 smtClean="0">
                          <a:latin typeface="+mn-lt"/>
                        </a:rPr>
                        <a:t>58</a:t>
                      </a:r>
                      <a:endParaRPr lang="ru-RU" sz="1800" b="0" dirty="0">
                        <a:latin typeface="+mn-lt"/>
                      </a:endParaRPr>
                    </a:p>
                  </a:txBody>
                  <a:tcPr marL="65705" marR="65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 smtClean="0">
                          <a:latin typeface="+mn-lt"/>
                        </a:rPr>
                        <a:t>1594</a:t>
                      </a:r>
                      <a:endParaRPr lang="ru-RU" sz="1800" b="0" dirty="0">
                        <a:latin typeface="+mn-lt"/>
                      </a:endParaRPr>
                    </a:p>
                  </a:txBody>
                  <a:tcPr marL="65705" marR="65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 smtClean="0">
                          <a:latin typeface="+mn-lt"/>
                        </a:rPr>
                        <a:t>22</a:t>
                      </a:r>
                      <a:endParaRPr lang="ru-RU" sz="1800" b="0" dirty="0">
                        <a:latin typeface="+mn-lt"/>
                      </a:endParaRPr>
                    </a:p>
                  </a:txBody>
                  <a:tcPr marL="65705" marR="65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 smtClean="0">
                          <a:latin typeface="+mn-lt"/>
                        </a:rPr>
                        <a:t>30</a:t>
                      </a:r>
                      <a:endParaRPr lang="ru-RU" sz="1800" b="0" dirty="0">
                        <a:latin typeface="+mn-lt"/>
                      </a:endParaRPr>
                    </a:p>
                  </a:txBody>
                  <a:tcPr marL="65705" marR="65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 smtClean="0">
                          <a:latin typeface="+mn-lt"/>
                        </a:rPr>
                        <a:t>6</a:t>
                      </a:r>
                      <a:endParaRPr lang="ru-RU" sz="1800" b="0" dirty="0">
                        <a:latin typeface="+mn-lt"/>
                      </a:endParaRPr>
                    </a:p>
                  </a:txBody>
                  <a:tcPr marL="65705" marR="65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 smtClean="0">
                          <a:latin typeface="+mn-lt"/>
                        </a:rPr>
                        <a:t>670</a:t>
                      </a:r>
                      <a:endParaRPr lang="ru-RU" sz="1800" b="0" dirty="0">
                        <a:latin typeface="+mn-lt"/>
                      </a:endParaRPr>
                    </a:p>
                  </a:txBody>
                  <a:tcPr marL="65705" marR="65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 smtClean="0">
                          <a:latin typeface="+mn-lt"/>
                        </a:rPr>
                        <a:t>786</a:t>
                      </a:r>
                      <a:endParaRPr lang="ru-RU" sz="1800" b="0" dirty="0">
                        <a:latin typeface="+mn-lt"/>
                      </a:endParaRPr>
                    </a:p>
                  </a:txBody>
                  <a:tcPr marL="65705" marR="65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 smtClean="0">
                          <a:latin typeface="+mn-lt"/>
                        </a:rPr>
                        <a:t>138</a:t>
                      </a:r>
                      <a:endParaRPr lang="ru-RU" sz="1800" b="0" dirty="0">
                        <a:latin typeface="+mn-lt"/>
                      </a:endParaRPr>
                    </a:p>
                  </a:txBody>
                  <a:tcPr marL="65705" marR="65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1409263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403648" cy="6858000"/>
          </a:xfrm>
          <a:prstGeom prst="rect">
            <a:avLst/>
          </a:prstGeom>
        </p:spPr>
      </p:pic>
      <p:sp>
        <p:nvSpPr>
          <p:cNvPr id="2" name="Прямоугольник с двумя вырезанными противолежащими углами 1"/>
          <p:cNvSpPr/>
          <p:nvPr/>
        </p:nvSpPr>
        <p:spPr>
          <a:xfrm>
            <a:off x="0" y="6405333"/>
            <a:ext cx="9071992" cy="384043"/>
          </a:xfrm>
          <a:prstGeom prst="snip2Diag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08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700" dirty="0" smtClean="0">
                <a:solidFill>
                  <a:prstClr val="white"/>
                </a:solidFill>
              </a:rPr>
              <a:t>МКОУ «СОШ № 6» г.о. Нальчик КБР телефоны: 77 26 11; 77 77 56; 77 79 67; 77 39 58</a:t>
            </a:r>
            <a:endParaRPr lang="ru-RU" sz="1700" dirty="0">
              <a:solidFill>
                <a:prstClr val="white"/>
              </a:solidFill>
            </a:endParaRP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1547665" y="68627"/>
            <a:ext cx="7645231" cy="17281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600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974904" y="6040206"/>
            <a:ext cx="2133600" cy="365125"/>
          </a:xfrm>
        </p:spPr>
        <p:txBody>
          <a:bodyPr>
            <a:normAutofit/>
          </a:bodyPr>
          <a:lstStyle/>
          <a:p>
            <a:fld id="{2E1AE7FE-9857-4954-863E-6424AC6B47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50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331640" y="260649"/>
            <a:ext cx="7416824" cy="4616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ru-RU" sz="2400" b="1" dirty="0" smtClean="0"/>
              <a:t>О сотрудничестве школы </a:t>
            </a:r>
            <a:endParaRPr lang="ru-RU" sz="2400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907704" y="744921"/>
            <a:ext cx="6408712" cy="5478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AutoNum type="arabicPeriod"/>
            </a:pPr>
            <a:r>
              <a:rPr lang="ru-RU" sz="2200" dirty="0" smtClean="0"/>
              <a:t>ГБОУ «Детская академия творчества   Солнечный город».</a:t>
            </a:r>
          </a:p>
          <a:p>
            <a:pPr marL="457200" indent="-457200">
              <a:buAutoNum type="arabicPeriod"/>
            </a:pPr>
            <a:r>
              <a:rPr lang="ru-RU" sz="2200" dirty="0" smtClean="0"/>
              <a:t>ГБОУ «</a:t>
            </a:r>
            <a:r>
              <a:rPr lang="ru-RU" sz="2200" dirty="0" err="1" smtClean="0"/>
              <a:t>РЦТДиМ</a:t>
            </a:r>
            <a:r>
              <a:rPr lang="ru-RU" sz="2200" dirty="0" smtClean="0"/>
              <a:t>» (Дворец пионеров)</a:t>
            </a:r>
          </a:p>
          <a:p>
            <a:pPr marL="457200" indent="-457200">
              <a:buAutoNum type="arabicPeriod"/>
            </a:pPr>
            <a:r>
              <a:rPr lang="ru-RU" sz="2200" dirty="0" smtClean="0"/>
              <a:t>МКОУ ДОД ГЦЭВД им </a:t>
            </a:r>
            <a:r>
              <a:rPr lang="ru-RU" sz="2200" dirty="0" err="1" smtClean="0"/>
              <a:t>Казаноко</a:t>
            </a:r>
            <a:r>
              <a:rPr lang="ru-RU" sz="2200" dirty="0" smtClean="0"/>
              <a:t> </a:t>
            </a:r>
            <a:r>
              <a:rPr lang="ru-RU" sz="2200" dirty="0" err="1" smtClean="0"/>
              <a:t>Жабаги</a:t>
            </a:r>
            <a:endParaRPr lang="ru-RU" sz="2200" dirty="0" smtClean="0"/>
          </a:p>
          <a:p>
            <a:pPr marL="457200" indent="-457200">
              <a:buAutoNum type="arabicPeriod"/>
            </a:pPr>
            <a:r>
              <a:rPr lang="ru-RU" sz="2200" dirty="0" smtClean="0"/>
              <a:t>ДЮСШОР </a:t>
            </a:r>
          </a:p>
          <a:p>
            <a:pPr marL="457200" indent="-457200">
              <a:buAutoNum type="arabicPeriod"/>
            </a:pPr>
            <a:r>
              <a:rPr lang="ru-RU" sz="2200" dirty="0" smtClean="0"/>
              <a:t>КБГУ им. Х.М. </a:t>
            </a:r>
            <a:r>
              <a:rPr lang="ru-RU" sz="2200" dirty="0" err="1" smtClean="0"/>
              <a:t>Бербекова</a:t>
            </a:r>
            <a:endParaRPr lang="ru-RU" sz="2200" dirty="0" smtClean="0"/>
          </a:p>
          <a:p>
            <a:pPr marL="457200" indent="-457200">
              <a:buAutoNum type="arabicPeriod"/>
            </a:pPr>
            <a:r>
              <a:rPr lang="ru-RU" sz="2200" dirty="0" smtClean="0"/>
              <a:t>ГБУ «Молодежный многофункциональный центр» - Центр поддержки семьи и детям</a:t>
            </a:r>
          </a:p>
          <a:p>
            <a:pPr marL="457200" indent="-457200">
              <a:buAutoNum type="arabicPeriod"/>
            </a:pPr>
            <a:r>
              <a:rPr lang="ru-RU" sz="2200" dirty="0" smtClean="0"/>
              <a:t>НОТР</a:t>
            </a:r>
          </a:p>
          <a:p>
            <a:pPr marL="457200" indent="-457200">
              <a:buAutoNum type="arabicPeriod"/>
            </a:pPr>
            <a:r>
              <a:rPr lang="ru-RU" sz="2200" dirty="0" smtClean="0"/>
              <a:t>Пограничное управление ФСБ России по КБР</a:t>
            </a:r>
          </a:p>
          <a:p>
            <a:pPr marL="457200" indent="-457200">
              <a:buAutoNum type="arabicPeriod"/>
            </a:pPr>
            <a:r>
              <a:rPr lang="ru-RU" sz="2200" dirty="0" smtClean="0"/>
              <a:t>Центр детского туризма «Академия путешествий»</a:t>
            </a:r>
          </a:p>
          <a:p>
            <a:pPr marL="457200" indent="-457200">
              <a:buAutoNum type="arabicPeriod"/>
            </a:pPr>
            <a:r>
              <a:rPr lang="ru-RU" sz="2200" dirty="0" smtClean="0"/>
              <a:t>КБАДК</a:t>
            </a:r>
          </a:p>
          <a:p>
            <a:pPr marL="457200" indent="-457200">
              <a:buAutoNum type="arabicPeriod"/>
            </a:pPr>
            <a:endParaRPr lang="ru-RU" sz="2400" dirty="0" smtClean="0"/>
          </a:p>
          <a:p>
            <a:pPr marL="457200" indent="-457200">
              <a:buAutoNum type="arabicPeriod"/>
            </a:pPr>
            <a:endParaRPr lang="ru-RU" dirty="0" smtClean="0"/>
          </a:p>
        </p:txBody>
      </p:sp>
      <p:pic>
        <p:nvPicPr>
          <p:cNvPr id="46081" name="Picture 1" descr="C:\Users\Андрей\Desktop\школ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7352" y="0"/>
            <a:ext cx="1220802" cy="1796819"/>
          </a:xfrm>
          <a:prstGeom prst="rect">
            <a:avLst/>
          </a:prstGeom>
          <a:noFill/>
        </p:spPr>
      </p:pic>
      <p:pic>
        <p:nvPicPr>
          <p:cNvPr id="3074" name="Picture 2" descr="C:\Users\Андрей\Desktop\cropped-6я-школа4-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2"/>
            <a:ext cx="1195168" cy="179681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1409263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403648" cy="6858000"/>
          </a:xfrm>
          <a:prstGeom prst="rect">
            <a:avLst/>
          </a:prstGeom>
        </p:spPr>
      </p:pic>
      <p:sp>
        <p:nvSpPr>
          <p:cNvPr id="2" name="Прямоугольник с двумя вырезанными противолежащими углами 1"/>
          <p:cNvSpPr/>
          <p:nvPr/>
        </p:nvSpPr>
        <p:spPr>
          <a:xfrm>
            <a:off x="0" y="6405333"/>
            <a:ext cx="9071992" cy="384043"/>
          </a:xfrm>
          <a:prstGeom prst="snip2Diag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08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700" dirty="0" smtClean="0">
                <a:solidFill>
                  <a:prstClr val="white"/>
                </a:solidFill>
              </a:rPr>
              <a:t>МКОУ «СОШ № 6» г.о. Нальчик КБР телефоны: 77 26 11; 77 77 56; 77 79 67; 77 39 58</a:t>
            </a:r>
            <a:endParaRPr lang="ru-RU" sz="1700" dirty="0">
              <a:solidFill>
                <a:prstClr val="white"/>
              </a:solidFill>
            </a:endParaRP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1547665" y="68627"/>
            <a:ext cx="7645231" cy="17281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600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974904" y="6040206"/>
            <a:ext cx="2133600" cy="365125"/>
          </a:xfrm>
        </p:spPr>
        <p:txBody>
          <a:bodyPr>
            <a:normAutofit/>
          </a:bodyPr>
          <a:lstStyle/>
          <a:p>
            <a:fld id="{2E1AE7FE-9857-4954-863E-6424AC6B47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51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331640" y="260649"/>
            <a:ext cx="7455202" cy="83099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ru-RU" sz="2400" b="1" dirty="0" smtClean="0"/>
              <a:t>Об организации занятости обучающихся во внеурочное время</a:t>
            </a:r>
            <a:endParaRPr lang="ru-RU" sz="2400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051720" y="1052736"/>
            <a:ext cx="6768752" cy="5201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ru-RU" sz="2000" dirty="0" smtClean="0"/>
              <a:t>Студия ТВ «</a:t>
            </a:r>
            <a:r>
              <a:rPr lang="ru-RU" sz="2000" dirty="0" err="1" smtClean="0"/>
              <a:t>Спецкорр</a:t>
            </a:r>
            <a:r>
              <a:rPr lang="ru-RU" sz="2000" dirty="0" smtClean="0"/>
              <a:t>»</a:t>
            </a:r>
          </a:p>
          <a:p>
            <a:pPr marL="342900" indent="-342900">
              <a:buAutoNum type="arabicPeriod"/>
            </a:pPr>
            <a:r>
              <a:rPr lang="ru-RU" sz="2000" dirty="0" smtClean="0"/>
              <a:t>Студия национального танца «</a:t>
            </a:r>
            <a:r>
              <a:rPr lang="ru-RU" sz="2000" dirty="0" err="1" smtClean="0"/>
              <a:t>Ашамаз</a:t>
            </a:r>
            <a:r>
              <a:rPr lang="ru-RU" sz="2000" dirty="0" smtClean="0"/>
              <a:t>»</a:t>
            </a:r>
          </a:p>
          <a:p>
            <a:pPr marL="342900" indent="-342900">
              <a:buAutoNum type="arabicPeriod"/>
            </a:pPr>
            <a:r>
              <a:rPr lang="ru-RU" sz="2000" dirty="0" smtClean="0"/>
              <a:t>Шашки и шахматы</a:t>
            </a:r>
          </a:p>
          <a:p>
            <a:pPr marL="342900" indent="-342900">
              <a:buAutoNum type="arabicPeriod"/>
            </a:pPr>
            <a:r>
              <a:rPr lang="ru-RU" sz="2000" dirty="0" smtClean="0"/>
              <a:t>Футбол</a:t>
            </a:r>
          </a:p>
          <a:p>
            <a:pPr marL="342900" indent="-342900">
              <a:buAutoNum type="arabicPeriod"/>
            </a:pPr>
            <a:r>
              <a:rPr lang="ru-RU" sz="2000" dirty="0" smtClean="0"/>
              <a:t>Настольный теннис</a:t>
            </a:r>
          </a:p>
          <a:p>
            <a:pPr marL="342900" indent="-342900">
              <a:buAutoNum type="arabicPeriod"/>
            </a:pPr>
            <a:r>
              <a:rPr lang="ru-RU" sz="2000" dirty="0" smtClean="0"/>
              <a:t>Кружок «Человек. Земля. Вселенная»</a:t>
            </a:r>
          </a:p>
          <a:p>
            <a:pPr marL="342900" indent="-342900">
              <a:buAutoNum type="arabicPeriod"/>
            </a:pPr>
            <a:r>
              <a:rPr lang="ru-RU" sz="2000" b="1" dirty="0" smtClean="0"/>
              <a:t>Геоэкология</a:t>
            </a:r>
          </a:p>
          <a:p>
            <a:pPr marL="342900" indent="-342900">
              <a:buAutoNum type="arabicPeriod"/>
            </a:pPr>
            <a:r>
              <a:rPr lang="ru-RU" sz="2000" dirty="0" smtClean="0"/>
              <a:t>Секция «Тяжелой атлетики и гиревого спорта»</a:t>
            </a:r>
          </a:p>
          <a:p>
            <a:pPr marL="342900" indent="-342900">
              <a:buAutoNum type="arabicPeriod"/>
            </a:pPr>
            <a:r>
              <a:rPr lang="ru-RU" sz="2000" dirty="0" smtClean="0"/>
              <a:t>Экономико-правовая безопасность</a:t>
            </a:r>
          </a:p>
          <a:p>
            <a:pPr marL="342900" indent="-342900">
              <a:buAutoNum type="arabicPeriod"/>
            </a:pPr>
            <a:r>
              <a:rPr lang="ru-RU" sz="2000" dirty="0" smtClean="0"/>
              <a:t>Клуб барабанщиц</a:t>
            </a:r>
          </a:p>
          <a:p>
            <a:pPr marL="342900" indent="-342900">
              <a:buAutoNum type="arabicPeriod"/>
            </a:pPr>
            <a:r>
              <a:rPr lang="ru-RU" sz="2000" dirty="0" smtClean="0"/>
              <a:t>Клуб юных автомобилистов</a:t>
            </a:r>
          </a:p>
          <a:p>
            <a:pPr marL="342900" indent="-342900">
              <a:buAutoNum type="arabicPeriod"/>
            </a:pPr>
            <a:r>
              <a:rPr lang="ru-RU" sz="2000" dirty="0" smtClean="0"/>
              <a:t>Кружок «Юный географ-краевед»</a:t>
            </a:r>
          </a:p>
          <a:p>
            <a:pPr marL="342900" indent="-342900">
              <a:buAutoNum type="arabicPeriod"/>
            </a:pPr>
            <a:r>
              <a:rPr lang="ru-RU" sz="2000" dirty="0" smtClean="0"/>
              <a:t>Кружок «Мой край – родной»</a:t>
            </a:r>
          </a:p>
          <a:p>
            <a:pPr marL="342900" indent="-342900">
              <a:buAutoNum type="arabicPeriod"/>
            </a:pPr>
            <a:endParaRPr lang="ru-RU" dirty="0" smtClean="0"/>
          </a:p>
          <a:p>
            <a:pPr marL="342900" indent="-342900">
              <a:buAutoNum type="arabicPeriod"/>
            </a:pPr>
            <a:endParaRPr lang="ru-RU" dirty="0" smtClean="0"/>
          </a:p>
          <a:p>
            <a:pPr marL="342900" indent="-342900">
              <a:buAutoNum type="arabicPeriod"/>
            </a:pPr>
            <a:endParaRPr lang="ru-RU" dirty="0" smtClean="0"/>
          </a:p>
          <a:p>
            <a:endParaRPr lang="ru-RU" dirty="0" smtClean="0"/>
          </a:p>
        </p:txBody>
      </p:sp>
      <p:pic>
        <p:nvPicPr>
          <p:cNvPr id="46081" name="Picture 1" descr="C:\Users\Андрей\Desktop\школа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7352" y="0"/>
            <a:ext cx="1220802" cy="1796819"/>
          </a:xfrm>
          <a:prstGeom prst="rect">
            <a:avLst/>
          </a:prstGeom>
          <a:noFill/>
        </p:spPr>
      </p:pic>
      <p:pic>
        <p:nvPicPr>
          <p:cNvPr id="3074" name="Picture 2" descr="C:\Users\Андрей\Desktop\cropped-6я-школа4-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" y="2"/>
            <a:ext cx="1195168" cy="179681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1409263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403648" cy="6858000"/>
          </a:xfrm>
          <a:prstGeom prst="rect">
            <a:avLst/>
          </a:prstGeom>
        </p:spPr>
      </p:pic>
      <p:sp>
        <p:nvSpPr>
          <p:cNvPr id="2" name="Прямоугольник с двумя вырезанными противолежащими углами 1"/>
          <p:cNvSpPr/>
          <p:nvPr/>
        </p:nvSpPr>
        <p:spPr>
          <a:xfrm>
            <a:off x="0" y="6405333"/>
            <a:ext cx="9071992" cy="384043"/>
          </a:xfrm>
          <a:prstGeom prst="snip2Diag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08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700" dirty="0" smtClean="0">
                <a:solidFill>
                  <a:prstClr val="white"/>
                </a:solidFill>
              </a:rPr>
              <a:t>МКОУ «СОШ № 6» г.о. Нальчик КБР телефоны: 77 26 11; 77 77 56; 77 79 67; 77 39 58</a:t>
            </a:r>
            <a:endParaRPr lang="ru-RU" sz="1700" dirty="0">
              <a:solidFill>
                <a:prstClr val="white"/>
              </a:solidFill>
            </a:endParaRP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1547665" y="68627"/>
            <a:ext cx="7645231" cy="17281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600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974904" y="6040206"/>
            <a:ext cx="2133600" cy="365125"/>
          </a:xfrm>
        </p:spPr>
        <p:txBody>
          <a:bodyPr>
            <a:normAutofit/>
          </a:bodyPr>
          <a:lstStyle/>
          <a:p>
            <a:fld id="{2E1AE7FE-9857-4954-863E-6424AC6B47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52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331640" y="260649"/>
            <a:ext cx="6696744" cy="83099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ru-RU" sz="2400" b="1" dirty="0" smtClean="0"/>
              <a:t>О привлечении внебюджетных средств в фонд развития школы</a:t>
            </a:r>
            <a:endParaRPr lang="ru-RU" sz="2400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115616" y="1220755"/>
            <a:ext cx="7884368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 </a:t>
            </a:r>
          </a:p>
          <a:p>
            <a:r>
              <a:rPr lang="ru-RU" sz="2400" dirty="0" smtClean="0"/>
              <a:t>О поступлении и расходовании внебюджетных средств для развития школы в 2021– 2022 учебном году.</a:t>
            </a:r>
          </a:p>
          <a:p>
            <a:r>
              <a:rPr lang="ru-RU" sz="2400" dirty="0" smtClean="0"/>
              <a:t>О расходовании бюджетных </a:t>
            </a:r>
            <a:r>
              <a:rPr lang="ru-RU" sz="2400" dirty="0"/>
              <a:t>средств в </a:t>
            </a:r>
            <a:r>
              <a:rPr lang="ru-RU" sz="2400" dirty="0" smtClean="0"/>
              <a:t>2021– 2022 </a:t>
            </a:r>
            <a:r>
              <a:rPr lang="ru-RU" sz="2400" dirty="0"/>
              <a:t>учебном году</a:t>
            </a:r>
            <a:r>
              <a:rPr lang="ru-RU" sz="2400" dirty="0" smtClean="0"/>
              <a:t>.</a:t>
            </a:r>
          </a:p>
          <a:p>
            <a:r>
              <a:rPr lang="ru-RU" sz="2400" dirty="0" smtClean="0"/>
              <a:t>О планируемых расходах привлеченных средств в 2022 – 2023 учебном году.</a:t>
            </a:r>
          </a:p>
          <a:p>
            <a:r>
              <a:rPr lang="ru-RU" sz="2400" dirty="0" smtClean="0"/>
              <a:t>О планах на перспективу.</a:t>
            </a:r>
          </a:p>
          <a:p>
            <a:r>
              <a:rPr lang="ru-RU" dirty="0" smtClean="0"/>
              <a:t> </a:t>
            </a:r>
          </a:p>
        </p:txBody>
      </p:sp>
      <p:pic>
        <p:nvPicPr>
          <p:cNvPr id="46081" name="Picture 1" descr="C:\Users\Андрей\Desktop\школ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7352" y="0"/>
            <a:ext cx="1220802" cy="1796819"/>
          </a:xfrm>
          <a:prstGeom prst="rect">
            <a:avLst/>
          </a:prstGeom>
          <a:noFill/>
        </p:spPr>
      </p:pic>
      <p:pic>
        <p:nvPicPr>
          <p:cNvPr id="3074" name="Picture 2" descr="C:\Users\Андрей\Desktop\cropped-6я-школа4-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2"/>
            <a:ext cx="1195168" cy="179681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1409263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403648" cy="6858000"/>
          </a:xfrm>
          <a:prstGeom prst="rect">
            <a:avLst/>
          </a:prstGeom>
        </p:spPr>
      </p:pic>
      <p:sp>
        <p:nvSpPr>
          <p:cNvPr id="2" name="Прямоугольник с двумя вырезанными противолежащими углами 1"/>
          <p:cNvSpPr/>
          <p:nvPr/>
        </p:nvSpPr>
        <p:spPr>
          <a:xfrm>
            <a:off x="0" y="6405333"/>
            <a:ext cx="9071992" cy="384043"/>
          </a:xfrm>
          <a:prstGeom prst="snip2Diag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08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700" dirty="0" smtClean="0">
                <a:solidFill>
                  <a:prstClr val="white"/>
                </a:solidFill>
              </a:rPr>
              <a:t>МКОУ «СОШ № 6» г.о. Нальчик КБР телефоны: 77 26 11; 77 77 56; 77 79 67; 77 39 58</a:t>
            </a:r>
            <a:endParaRPr lang="ru-RU" sz="1700" dirty="0">
              <a:solidFill>
                <a:prstClr val="white"/>
              </a:solidFill>
            </a:endParaRP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1547665" y="68627"/>
            <a:ext cx="7645231" cy="17281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600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974904" y="6040206"/>
            <a:ext cx="2133600" cy="365125"/>
          </a:xfrm>
        </p:spPr>
        <p:txBody>
          <a:bodyPr>
            <a:normAutofit/>
          </a:bodyPr>
          <a:lstStyle/>
          <a:p>
            <a:fld id="{2E1AE7FE-9857-4954-863E-6424AC6B47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53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331640" y="260649"/>
            <a:ext cx="6696744" cy="120032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О поступлении и расходовании внебюджетных средств для развития школы в 2021 – 2022 учебном году.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115616" y="1220756"/>
            <a:ext cx="7884368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 </a:t>
            </a:r>
          </a:p>
          <a:p>
            <a:r>
              <a:rPr lang="ru-RU" sz="2400" dirty="0" smtClean="0"/>
              <a:t>	Всего поступило на внебюджетный счет школы – </a:t>
            </a:r>
            <a:r>
              <a:rPr lang="ru-RU" sz="2400" b="1" dirty="0" smtClean="0"/>
              <a:t>152 278 </a:t>
            </a:r>
            <a:r>
              <a:rPr lang="ru-RU" sz="2400" dirty="0" smtClean="0"/>
              <a:t>рублей</a:t>
            </a:r>
          </a:p>
          <a:p>
            <a:r>
              <a:rPr lang="ru-RU" sz="2400" dirty="0" smtClean="0"/>
              <a:t>	</a:t>
            </a:r>
            <a:endParaRPr lang="ru-RU" sz="2000" dirty="0" smtClean="0"/>
          </a:p>
          <a:p>
            <a:pPr algn="just"/>
            <a:endParaRPr lang="ru-RU" sz="2400" dirty="0" smtClean="0"/>
          </a:p>
        </p:txBody>
      </p:sp>
      <p:pic>
        <p:nvPicPr>
          <p:cNvPr id="46081" name="Picture 1" descr="C:\Users\Андрей\Desktop\школ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7352" y="0"/>
            <a:ext cx="1220802" cy="1796819"/>
          </a:xfrm>
          <a:prstGeom prst="rect">
            <a:avLst/>
          </a:prstGeom>
          <a:noFill/>
        </p:spPr>
      </p:pic>
      <p:pic>
        <p:nvPicPr>
          <p:cNvPr id="3074" name="Picture 2" descr="C:\Users\Андрей\Desktop\cropped-6я-школа4-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2"/>
            <a:ext cx="1195168" cy="179681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1409263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403648" cy="6858000"/>
          </a:xfrm>
          <a:prstGeom prst="rect">
            <a:avLst/>
          </a:prstGeom>
        </p:spPr>
      </p:pic>
      <p:sp>
        <p:nvSpPr>
          <p:cNvPr id="2" name="Прямоугольник с двумя вырезанными противолежащими углами 1"/>
          <p:cNvSpPr/>
          <p:nvPr/>
        </p:nvSpPr>
        <p:spPr>
          <a:xfrm>
            <a:off x="0" y="6405333"/>
            <a:ext cx="9071992" cy="384043"/>
          </a:xfrm>
          <a:prstGeom prst="snip2Diag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08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700" dirty="0" smtClean="0">
                <a:solidFill>
                  <a:prstClr val="white"/>
                </a:solidFill>
              </a:rPr>
              <a:t>МКОУ «СОШ № 6» г.о. Нальчик КБР телефоны: 77 26 11; 77 77 56; 77 79 67; 77 39 58</a:t>
            </a:r>
            <a:endParaRPr lang="ru-RU" sz="1700" dirty="0">
              <a:solidFill>
                <a:prstClr val="white"/>
              </a:solidFill>
            </a:endParaRP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1547665" y="68627"/>
            <a:ext cx="7645231" cy="17281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600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974904" y="6040206"/>
            <a:ext cx="2133600" cy="365125"/>
          </a:xfrm>
        </p:spPr>
        <p:txBody>
          <a:bodyPr>
            <a:normAutofit/>
          </a:bodyPr>
          <a:lstStyle/>
          <a:p>
            <a:fld id="{2E1AE7FE-9857-4954-863E-6424AC6B47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54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331640" y="260649"/>
            <a:ext cx="6696744" cy="120032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О поступлении и расходовании внебюджетных средств для развития школы в 2021-2022 учебном году.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85720" y="1484784"/>
            <a:ext cx="8617176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/>
              <a:t>      </a:t>
            </a:r>
          </a:p>
          <a:p>
            <a:r>
              <a:rPr lang="ru-RU" sz="1600" dirty="0"/>
              <a:t> </a:t>
            </a:r>
            <a:r>
              <a:rPr lang="ru-RU" sz="1600" dirty="0" smtClean="0"/>
              <a:t>Родителями обучающихся проведены </a:t>
            </a:r>
            <a:r>
              <a:rPr lang="ru-RU" sz="1600" dirty="0"/>
              <a:t>работы по капитальному ремонту в помещениях (кабинет ИВТ с заменой системы освещения и установки </a:t>
            </a:r>
            <a:r>
              <a:rPr lang="ru-RU" sz="1600" dirty="0" err="1"/>
              <a:t>ламината</a:t>
            </a:r>
            <a:r>
              <a:rPr lang="ru-RU" sz="1600" dirty="0"/>
              <a:t>; кабинета истории с заменой напольного покрытия; процедурного кабинета; трех служебных помещений); осуществлена замена 4-х дверей на цокольном этаже; осуществлена замена линолеума в коридоре 4 этажа; осуществлена замена светильников в 3-х кабинетах; осуществлен ремонт (побелка, покраска) запасного лестничного перехода с цокольного этажа до 4 этажа).</a:t>
            </a:r>
          </a:p>
          <a:p>
            <a:r>
              <a:rPr lang="ru-RU" sz="1600" dirty="0"/>
              <a:t>Установлены 15 камер видеонаблюдения  в учебных кабинетах и 1 камера на лестничной площадке со встроенными микрофонами. Приобретены теннисный стол и ракетки, спортивный инвентарь (мячи, ракетки), форма (майки с логотипом школы) для участия в спортивных соревнованиях обучающимся начальной школы. Осуществлена закупка 28 стульев. 	Осуществлена установка двух флагштоков во дворе школы. </a:t>
            </a:r>
            <a:r>
              <a:rPr lang="ru-RU" sz="1600" dirty="0" smtClean="0"/>
              <a:t>Осуществлен </a:t>
            </a:r>
            <a:r>
              <a:rPr lang="ru-RU" sz="1600" dirty="0"/>
              <a:t>вывоз бытового мусора и очистка защитного сооружения школы. </a:t>
            </a:r>
          </a:p>
          <a:p>
            <a:r>
              <a:rPr lang="ru-RU" sz="1600" dirty="0"/>
              <a:t>А также осуществлены затраты на подписку, содержание сайта, канцтовары, </a:t>
            </a:r>
            <a:r>
              <a:rPr lang="ru-RU" sz="1600" dirty="0" err="1"/>
              <a:t>хозтовары</a:t>
            </a:r>
            <a:r>
              <a:rPr lang="ru-RU" sz="1600" dirty="0"/>
              <a:t>  и т.д.).</a:t>
            </a:r>
          </a:p>
        </p:txBody>
      </p:sp>
      <p:pic>
        <p:nvPicPr>
          <p:cNvPr id="3074" name="Picture 2" descr="C:\Users\Андрей\Desktop\cropped-6я-школа4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"/>
            <a:ext cx="1071537" cy="16109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1409263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403648" cy="6858000"/>
          </a:xfrm>
          <a:prstGeom prst="rect">
            <a:avLst/>
          </a:prstGeom>
        </p:spPr>
      </p:pic>
      <p:sp>
        <p:nvSpPr>
          <p:cNvPr id="2" name="Прямоугольник с двумя вырезанными противолежащими углами 1"/>
          <p:cNvSpPr/>
          <p:nvPr/>
        </p:nvSpPr>
        <p:spPr>
          <a:xfrm>
            <a:off x="0" y="6405333"/>
            <a:ext cx="9071992" cy="384043"/>
          </a:xfrm>
          <a:prstGeom prst="snip2Diag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08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700" dirty="0" smtClean="0">
                <a:solidFill>
                  <a:prstClr val="white"/>
                </a:solidFill>
              </a:rPr>
              <a:t>МКОУ «СОШ № 6» г.о. Нальчик КБР телефоны: 77 26 11; 77 77 56; 77 79 67; 77 39 58</a:t>
            </a:r>
            <a:endParaRPr lang="ru-RU" sz="1700" dirty="0">
              <a:solidFill>
                <a:prstClr val="white"/>
              </a:solidFill>
            </a:endParaRP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1547665" y="68627"/>
            <a:ext cx="7645231" cy="17281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600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974904" y="6040206"/>
            <a:ext cx="2133600" cy="365125"/>
          </a:xfrm>
        </p:spPr>
        <p:txBody>
          <a:bodyPr>
            <a:normAutofit/>
          </a:bodyPr>
          <a:lstStyle/>
          <a:p>
            <a:fld id="{2E1AE7FE-9857-4954-863E-6424AC6B47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55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64261" y="371282"/>
            <a:ext cx="6696744" cy="120032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О поступлении и расходовании внебюджетных средств для развития школы.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142976" y="1571611"/>
            <a:ext cx="785700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 </a:t>
            </a:r>
            <a:r>
              <a:rPr lang="ru-RU" sz="2400" dirty="0" smtClean="0"/>
              <a:t>  </a:t>
            </a:r>
          </a:p>
          <a:p>
            <a:pPr algn="just"/>
            <a:endParaRPr lang="ru-RU" dirty="0" smtClean="0"/>
          </a:p>
          <a:p>
            <a:pPr algn="just"/>
            <a:endParaRPr lang="ru-RU" sz="2400" dirty="0" smtClean="0"/>
          </a:p>
        </p:txBody>
      </p:sp>
      <p:pic>
        <p:nvPicPr>
          <p:cNvPr id="46081" name="Picture 1" descr="C:\Users\Андрей\Desktop\школ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7352" y="0"/>
            <a:ext cx="1220802" cy="1796819"/>
          </a:xfrm>
          <a:prstGeom prst="rect">
            <a:avLst/>
          </a:prstGeom>
          <a:noFill/>
        </p:spPr>
      </p:pic>
      <p:pic>
        <p:nvPicPr>
          <p:cNvPr id="3074" name="Picture 2" descr="C:\Users\Андрей\Desktop\cropped-6я-школа4-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2"/>
            <a:ext cx="1195168" cy="1796817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899592" y="1772598"/>
            <a:ext cx="8100393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В сентябре 2021 – августе 2022  года из внебюджетного счета было потрачено – 77 927,42 рубля.</a:t>
            </a:r>
          </a:p>
          <a:p>
            <a:r>
              <a:rPr lang="ru-RU" sz="2400" dirty="0"/>
              <a:t>Из них: </a:t>
            </a:r>
          </a:p>
          <a:p>
            <a:r>
              <a:rPr lang="ru-RU" sz="2400" dirty="0"/>
              <a:t>на техобслуживание тревожной кнопки и охрану объекта – 32 734 рубля;</a:t>
            </a:r>
          </a:p>
          <a:p>
            <a:r>
              <a:rPr lang="ru-RU" sz="2400" dirty="0"/>
              <a:t>оплата Интернета – 9593,42 рубля;</a:t>
            </a:r>
          </a:p>
          <a:p>
            <a:r>
              <a:rPr lang="ru-RU" sz="2400" dirty="0"/>
              <a:t>приобретение канцтоваров и </a:t>
            </a:r>
            <a:r>
              <a:rPr lang="ru-RU" sz="2400" dirty="0" err="1"/>
              <a:t>хозтоваров</a:t>
            </a:r>
            <a:r>
              <a:rPr lang="ru-RU" sz="2400" dirty="0"/>
              <a:t> – 30 600 рублей;</a:t>
            </a:r>
          </a:p>
          <a:p>
            <a:r>
              <a:rPr lang="ru-RU" sz="2400" dirty="0"/>
              <a:t>заправка картриджей – 6000 рублей.</a:t>
            </a:r>
          </a:p>
          <a:p>
            <a:endParaRPr lang="ru-RU" sz="2400" dirty="0"/>
          </a:p>
          <a:p>
            <a:r>
              <a:rPr lang="ru-RU" sz="2400" dirty="0"/>
              <a:t>Остаток на 1 сентября 2022 г – 57 246,04 рубля </a:t>
            </a:r>
          </a:p>
        </p:txBody>
      </p:sp>
    </p:spTree>
    <p:extLst>
      <p:ext uri="{BB962C8B-B14F-4D97-AF65-F5344CB8AC3E}">
        <p14:creationId xmlns:p14="http://schemas.microsoft.com/office/powerpoint/2010/main" val="151409263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403648" cy="6858000"/>
          </a:xfrm>
          <a:prstGeom prst="rect">
            <a:avLst/>
          </a:prstGeom>
        </p:spPr>
      </p:pic>
      <p:sp>
        <p:nvSpPr>
          <p:cNvPr id="2" name="Прямоугольник с двумя вырезанными противолежащими углами 1"/>
          <p:cNvSpPr/>
          <p:nvPr/>
        </p:nvSpPr>
        <p:spPr>
          <a:xfrm>
            <a:off x="0" y="6405333"/>
            <a:ext cx="9071992" cy="384043"/>
          </a:xfrm>
          <a:prstGeom prst="snip2Diag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08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700" dirty="0" smtClean="0">
                <a:solidFill>
                  <a:prstClr val="white"/>
                </a:solidFill>
              </a:rPr>
              <a:t>МКОУ «СОШ № 6» г.о. Нальчик КБР телефоны: 77 26 11; 77 77 56; 77 79 67; 77 39 58</a:t>
            </a:r>
            <a:endParaRPr lang="ru-RU" sz="1700" dirty="0">
              <a:solidFill>
                <a:prstClr val="white"/>
              </a:solidFill>
            </a:endParaRP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1547665" y="68627"/>
            <a:ext cx="7645231" cy="17281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600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974904" y="6040206"/>
            <a:ext cx="2133600" cy="365125"/>
          </a:xfrm>
        </p:spPr>
        <p:txBody>
          <a:bodyPr>
            <a:normAutofit/>
          </a:bodyPr>
          <a:lstStyle/>
          <a:p>
            <a:fld id="{2E1AE7FE-9857-4954-863E-6424AC6B47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56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331640" y="260649"/>
            <a:ext cx="6696744" cy="83099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О поступлении и расходовании бюджетных средств для развития школы.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142976" y="1571611"/>
            <a:ext cx="785700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 </a:t>
            </a:r>
            <a:r>
              <a:rPr lang="ru-RU" sz="2400" dirty="0" smtClean="0"/>
              <a:t>  </a:t>
            </a:r>
          </a:p>
          <a:p>
            <a:pPr algn="just"/>
            <a:endParaRPr lang="ru-RU" dirty="0" smtClean="0"/>
          </a:p>
          <a:p>
            <a:pPr algn="just"/>
            <a:endParaRPr lang="ru-RU" sz="2400" dirty="0" smtClean="0"/>
          </a:p>
        </p:txBody>
      </p:sp>
      <p:pic>
        <p:nvPicPr>
          <p:cNvPr id="46081" name="Picture 1" descr="C:\Users\Андрей\Desktop\школ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7352" y="0"/>
            <a:ext cx="1220802" cy="1796819"/>
          </a:xfrm>
          <a:prstGeom prst="rect">
            <a:avLst/>
          </a:prstGeom>
          <a:noFill/>
        </p:spPr>
      </p:pic>
      <p:pic>
        <p:nvPicPr>
          <p:cNvPr id="3074" name="Picture 2" descr="C:\Users\Андрей\Desktop\cropped-6я-школа4-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2"/>
            <a:ext cx="1195168" cy="1796817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804244" y="1582340"/>
            <a:ext cx="680020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Всего поступило бюджетных средств с 1 сентября </a:t>
            </a:r>
            <a:r>
              <a:rPr lang="ru-RU" sz="2400" dirty="0" smtClean="0"/>
              <a:t>2021 </a:t>
            </a:r>
            <a:r>
              <a:rPr lang="ru-RU" sz="2400" dirty="0"/>
              <a:t>года по  1 сентября </a:t>
            </a:r>
            <a:r>
              <a:rPr lang="ru-RU" sz="2400" dirty="0" smtClean="0"/>
              <a:t>2022 </a:t>
            </a:r>
            <a:r>
              <a:rPr lang="ru-RU" sz="2400" dirty="0"/>
              <a:t>года – </a:t>
            </a:r>
            <a:r>
              <a:rPr lang="ru-RU" sz="2400" b="1" dirty="0" smtClean="0">
                <a:solidFill>
                  <a:srgbClr val="FF0000"/>
                </a:solidFill>
              </a:rPr>
              <a:t>1 494 205 </a:t>
            </a:r>
            <a:r>
              <a:rPr lang="ru-RU" sz="2400" dirty="0" smtClean="0"/>
              <a:t>рублей</a:t>
            </a:r>
            <a:r>
              <a:rPr lang="ru-RU" sz="2400" dirty="0"/>
              <a:t>.</a:t>
            </a:r>
          </a:p>
          <a:p>
            <a:r>
              <a:rPr lang="ru-RU" sz="2400" dirty="0" smtClean="0"/>
              <a:t>Из </a:t>
            </a:r>
            <a:r>
              <a:rPr lang="ru-RU" sz="2400" dirty="0"/>
              <a:t>них на приобретение учебников – </a:t>
            </a:r>
            <a:r>
              <a:rPr lang="ru-RU" sz="2400" b="1" dirty="0">
                <a:solidFill>
                  <a:srgbClr val="FF0000"/>
                </a:solidFill>
              </a:rPr>
              <a:t>1 494 </a:t>
            </a:r>
            <a:r>
              <a:rPr lang="ru-RU" sz="2400" b="1" dirty="0" smtClean="0">
                <a:solidFill>
                  <a:srgbClr val="FF0000"/>
                </a:solidFill>
              </a:rPr>
              <a:t>205 </a:t>
            </a:r>
            <a:r>
              <a:rPr lang="ru-RU" sz="2400" dirty="0" smtClean="0"/>
              <a:t>рублей.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79100504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1" descr="C:\Users\Андрей\Desktop\DSC00750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619672" y="17240"/>
            <a:ext cx="7524328" cy="6840760"/>
          </a:xfrm>
          <a:prstGeom prst="rect">
            <a:avLst/>
          </a:prstGeom>
          <a:noFill/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D19F0-4726-4784-BBD7-2F602B4A98C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57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827584" y="2072128"/>
            <a:ext cx="7776863" cy="3524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4800" b="1" dirty="0" smtClean="0">
                <a:solidFill>
                  <a:srgbClr val="C00000"/>
                </a:solidFill>
              </a:rPr>
              <a:t>Что в школе сделано </a:t>
            </a:r>
          </a:p>
          <a:p>
            <a:pPr algn="ctr"/>
            <a:r>
              <a:rPr lang="ru-RU" sz="4800" b="1" dirty="0" smtClean="0">
                <a:solidFill>
                  <a:srgbClr val="C00000"/>
                </a:solidFill>
              </a:rPr>
              <a:t>с 1 сентября 20</a:t>
            </a:r>
            <a:r>
              <a:rPr lang="en-US" sz="4800" b="1" dirty="0" smtClean="0">
                <a:solidFill>
                  <a:srgbClr val="C00000"/>
                </a:solidFill>
              </a:rPr>
              <a:t>2</a:t>
            </a:r>
            <a:r>
              <a:rPr lang="ru-RU" sz="4800" b="1" dirty="0" smtClean="0">
                <a:solidFill>
                  <a:srgbClr val="C00000"/>
                </a:solidFill>
              </a:rPr>
              <a:t>1 года по </a:t>
            </a:r>
          </a:p>
          <a:p>
            <a:pPr algn="ctr"/>
            <a:r>
              <a:rPr lang="ru-RU" sz="4800" b="1" dirty="0" smtClean="0">
                <a:solidFill>
                  <a:srgbClr val="C00000"/>
                </a:solidFill>
              </a:rPr>
              <a:t>1 сентября 2022 года</a:t>
            </a:r>
            <a:endParaRPr lang="ru-RU" sz="4800" dirty="0" smtClean="0">
              <a:solidFill>
                <a:srgbClr val="C00000"/>
              </a:solidFill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1" descr="C:\Users\Андрей\Desktop\школ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7352" y="1"/>
            <a:ext cx="1428915" cy="164304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403648" cy="6858000"/>
          </a:xfrm>
          <a:prstGeom prst="rect">
            <a:avLst/>
          </a:prstGeom>
        </p:spPr>
      </p:pic>
      <p:sp>
        <p:nvSpPr>
          <p:cNvPr id="2" name="Прямоугольник с двумя вырезанными противолежащими углами 1"/>
          <p:cNvSpPr/>
          <p:nvPr/>
        </p:nvSpPr>
        <p:spPr>
          <a:xfrm>
            <a:off x="0" y="6405333"/>
            <a:ext cx="9071992" cy="384043"/>
          </a:xfrm>
          <a:prstGeom prst="snip2Diag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08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700" dirty="0" smtClean="0">
                <a:solidFill>
                  <a:prstClr val="white"/>
                </a:solidFill>
              </a:rPr>
              <a:t>МКОУ «СОШ № 6» г.о. Нальчик КБР телефоны: 77 26 11; 77 77 56; 77 79 67; 77 39 58</a:t>
            </a:r>
            <a:endParaRPr lang="ru-RU" sz="1700" dirty="0">
              <a:solidFill>
                <a:prstClr val="white"/>
              </a:solidFill>
            </a:endParaRP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1547665" y="68627"/>
            <a:ext cx="7645231" cy="17281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600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974904" y="6040206"/>
            <a:ext cx="2133600" cy="365125"/>
          </a:xfrm>
        </p:spPr>
        <p:txBody>
          <a:bodyPr>
            <a:normAutofit/>
          </a:bodyPr>
          <a:lstStyle/>
          <a:p>
            <a:fld id="{2E1AE7FE-9857-4954-863E-6424AC6B47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58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331640" y="260650"/>
            <a:ext cx="7098012" cy="120032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2400" b="1" dirty="0" smtClean="0"/>
              <a:t>1. </a:t>
            </a:r>
            <a:r>
              <a:rPr lang="ru-RU" sz="2400" dirty="0"/>
              <a:t>	Осуществлен ремонт (побелка, покраска) запасного лестничного перехода с цокольного этажа до 4 этажа</a:t>
            </a:r>
            <a:r>
              <a:rPr lang="ru-RU" sz="2400" dirty="0" smtClean="0"/>
              <a:t>.</a:t>
            </a:r>
            <a:endParaRPr lang="ru-RU" sz="24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115616" y="1220755"/>
            <a:ext cx="78843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 </a:t>
            </a:r>
          </a:p>
          <a:p>
            <a:endParaRPr lang="ru-RU" dirty="0" smtClean="0"/>
          </a:p>
        </p:txBody>
      </p:sp>
      <p:pic>
        <p:nvPicPr>
          <p:cNvPr id="46081" name="Picture 1" descr="C:\Users\Андрей\Desktop\школ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7352" y="0"/>
            <a:ext cx="1220802" cy="1796819"/>
          </a:xfrm>
          <a:prstGeom prst="rect">
            <a:avLst/>
          </a:prstGeom>
          <a:noFill/>
        </p:spPr>
      </p:pic>
      <p:pic>
        <p:nvPicPr>
          <p:cNvPr id="3074" name="Picture 2" descr="C:\Users\Андрей\Desktop\cropped-6я-школа4-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2"/>
            <a:ext cx="1195168" cy="1796817"/>
          </a:xfrm>
          <a:prstGeom prst="rect">
            <a:avLst/>
          </a:prstGeom>
          <a:noFill/>
        </p:spPr>
      </p:pic>
      <p:pic>
        <p:nvPicPr>
          <p:cNvPr id="1027" name="Picture 3" descr="D:\диск Д\Рабочий стол\РЕМОНТ\ремонт 2021-2022\IMG_20220913_12383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495697"/>
            <a:ext cx="3682226" cy="4909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диск Д\Рабочий стол\РЕМОНТ\ремонт 2021-2022\XZTirT1nHx9QgQD9A3Ab000000group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533462" y="1991978"/>
            <a:ext cx="4962802" cy="3970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409263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403648" cy="6858000"/>
          </a:xfrm>
          <a:prstGeom prst="rect">
            <a:avLst/>
          </a:prstGeom>
        </p:spPr>
      </p:pic>
      <p:sp>
        <p:nvSpPr>
          <p:cNvPr id="2" name="Прямоугольник с двумя вырезанными противолежащими углами 1"/>
          <p:cNvSpPr/>
          <p:nvPr/>
        </p:nvSpPr>
        <p:spPr>
          <a:xfrm>
            <a:off x="0" y="6405333"/>
            <a:ext cx="9071992" cy="384043"/>
          </a:xfrm>
          <a:prstGeom prst="snip2Diag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08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700" dirty="0" smtClean="0">
                <a:solidFill>
                  <a:prstClr val="white"/>
                </a:solidFill>
              </a:rPr>
              <a:t>МКОУ «СОШ № 6» г.о. Нальчик КБР телефоны: 77 26 11; 77 77 56; 77 79 67; 77 39 58</a:t>
            </a:r>
            <a:endParaRPr lang="ru-RU" sz="1700" dirty="0">
              <a:solidFill>
                <a:prstClr val="white"/>
              </a:solidFill>
            </a:endParaRP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1547665" y="68627"/>
            <a:ext cx="7645231" cy="17281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600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974904" y="6040206"/>
            <a:ext cx="2133600" cy="365125"/>
          </a:xfrm>
        </p:spPr>
        <p:txBody>
          <a:bodyPr>
            <a:normAutofit/>
          </a:bodyPr>
          <a:lstStyle/>
          <a:p>
            <a:fld id="{2E1AE7FE-9857-4954-863E-6424AC6B47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59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331640" y="260650"/>
            <a:ext cx="7098012" cy="193899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2400" b="1" dirty="0" smtClean="0"/>
              <a:t>2. </a:t>
            </a:r>
            <a:r>
              <a:rPr lang="ru-RU" sz="2400" dirty="0" smtClean="0"/>
              <a:t>Осуществлен </a:t>
            </a:r>
            <a:r>
              <a:rPr lang="ru-RU" sz="2400" dirty="0"/>
              <a:t>капитальный ремонт кабинета ИВТ с заменой системы освещения и установкой </a:t>
            </a:r>
            <a:r>
              <a:rPr lang="ru-RU" sz="2400" dirty="0" err="1"/>
              <a:t>ламината</a:t>
            </a:r>
            <a:r>
              <a:rPr lang="ru-RU" sz="2400" dirty="0"/>
              <a:t>.</a:t>
            </a:r>
          </a:p>
          <a:p>
            <a:pPr lvl="0" algn="ctr"/>
            <a:endParaRPr lang="ru-RU" sz="2400" dirty="0" smtClean="0"/>
          </a:p>
          <a:p>
            <a:pPr algn="ctr"/>
            <a:endParaRPr lang="ru-RU" sz="2400" b="1" dirty="0" smtClean="0"/>
          </a:p>
        </p:txBody>
      </p:sp>
      <p:sp>
        <p:nvSpPr>
          <p:cNvPr id="8" name="Прямоугольник 7"/>
          <p:cNvSpPr/>
          <p:nvPr/>
        </p:nvSpPr>
        <p:spPr>
          <a:xfrm>
            <a:off x="1115616" y="1220755"/>
            <a:ext cx="78843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 </a:t>
            </a:r>
          </a:p>
          <a:p>
            <a:endParaRPr lang="ru-RU" dirty="0" smtClean="0"/>
          </a:p>
        </p:txBody>
      </p:sp>
      <p:pic>
        <p:nvPicPr>
          <p:cNvPr id="46081" name="Picture 1" descr="C:\Users\Андрей\Desktop\школ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7352" y="0"/>
            <a:ext cx="1220802" cy="1796819"/>
          </a:xfrm>
          <a:prstGeom prst="rect">
            <a:avLst/>
          </a:prstGeom>
          <a:noFill/>
        </p:spPr>
      </p:pic>
      <p:pic>
        <p:nvPicPr>
          <p:cNvPr id="3074" name="Picture 2" descr="C:\Users\Андрей\Desktop\cropped-6я-школа4-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2"/>
            <a:ext cx="1195168" cy="1796817"/>
          </a:xfrm>
          <a:prstGeom prst="rect">
            <a:avLst/>
          </a:prstGeom>
          <a:noFill/>
        </p:spPr>
      </p:pic>
      <p:pic>
        <p:nvPicPr>
          <p:cNvPr id="2050" name="Picture 2" descr="D:\диск Д\Рабочий стол\РЕМОНТ\ремонт 2021-2022\Информатика\20220603_11053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46388" y="2513310"/>
            <a:ext cx="4858935" cy="2736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диск Д\Рабочий стол\РЕМОНТ\ремонт 2021-2022\Информатика\20220813_094429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512117"/>
            <a:ext cx="2733152" cy="4858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409263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403648" cy="6858000"/>
          </a:xfrm>
          <a:prstGeom prst="rect">
            <a:avLst/>
          </a:prstGeom>
        </p:spPr>
      </p:pic>
      <p:sp>
        <p:nvSpPr>
          <p:cNvPr id="2" name="Прямоугольник с двумя вырезанными противолежащими углами 1"/>
          <p:cNvSpPr/>
          <p:nvPr/>
        </p:nvSpPr>
        <p:spPr>
          <a:xfrm>
            <a:off x="0" y="6405333"/>
            <a:ext cx="9071992" cy="384043"/>
          </a:xfrm>
          <a:prstGeom prst="snip2Diag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08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00" dirty="0">
              <a:solidFill>
                <a:prstClr val="white"/>
              </a:solidFill>
            </a:endParaRP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1547665" y="68627"/>
            <a:ext cx="7645231" cy="17281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600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974904" y="6040206"/>
            <a:ext cx="2133600" cy="365125"/>
          </a:xfrm>
        </p:spPr>
        <p:txBody>
          <a:bodyPr>
            <a:normAutofit/>
          </a:bodyPr>
          <a:lstStyle/>
          <a:p>
            <a:fld id="{2E1AE7FE-9857-4954-863E-6424AC6B47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331640" y="260648"/>
            <a:ext cx="6696744" cy="40011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ru-RU" sz="2000" b="1" dirty="0" smtClean="0"/>
              <a:t>Национальный состав обучающихся школы</a:t>
            </a:r>
            <a:endParaRPr lang="ru-RU" sz="2000" b="1" dirty="0"/>
          </a:p>
        </p:txBody>
      </p:sp>
      <p:pic>
        <p:nvPicPr>
          <p:cNvPr id="46081" name="Picture 1" descr="C:\Users\Андрей\Desktop\школ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7352" y="0"/>
            <a:ext cx="1220802" cy="1796819"/>
          </a:xfrm>
          <a:prstGeom prst="rect">
            <a:avLst/>
          </a:prstGeom>
          <a:noFill/>
        </p:spPr>
      </p:pic>
      <p:pic>
        <p:nvPicPr>
          <p:cNvPr id="3074" name="Picture 2" descr="C:\Users\Андрей\Desktop\cropped-6я-школа4-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2"/>
            <a:ext cx="1195168" cy="1796817"/>
          </a:xfrm>
          <a:prstGeom prst="rect">
            <a:avLst/>
          </a:prstGeom>
          <a:noFill/>
        </p:spPr>
      </p:pic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6799948"/>
              </p:ext>
            </p:extLst>
          </p:nvPr>
        </p:nvGraphicFramePr>
        <p:xfrm>
          <a:off x="1500166" y="714356"/>
          <a:ext cx="3152267" cy="5327904"/>
        </p:xfrm>
        <a:graphic>
          <a:graphicData uri="http://schemas.openxmlformats.org/drawingml/2006/table">
            <a:tbl>
              <a:tblPr/>
              <a:tblGrid>
                <a:gridCol w="357189"/>
                <a:gridCol w="2126533"/>
                <a:gridCol w="668545"/>
              </a:tblGrid>
              <a:tr h="3271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9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1060" marR="310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b="1" dirty="0">
                          <a:latin typeface="Calibri"/>
                          <a:ea typeface="Times New Roman"/>
                          <a:cs typeface="Times New Roman"/>
                        </a:rPr>
                        <a:t>национальность</a:t>
                      </a:r>
                    </a:p>
                  </a:txBody>
                  <a:tcPr marL="31060" marR="310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b="1">
                          <a:latin typeface="Calibri"/>
                          <a:ea typeface="Times New Roman"/>
                          <a:cs typeface="Times New Roman"/>
                        </a:rPr>
                        <a:t>Кол-во</a:t>
                      </a:r>
                    </a:p>
                  </a:txBody>
                  <a:tcPr marL="31060" marR="310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71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b="1" dirty="0"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</a:p>
                  </a:txBody>
                  <a:tcPr marL="31060" marR="310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b="1" dirty="0">
                          <a:latin typeface="Calibri"/>
                          <a:ea typeface="Times New Roman"/>
                          <a:cs typeface="Times New Roman"/>
                        </a:rPr>
                        <a:t>аварцы</a:t>
                      </a:r>
                    </a:p>
                  </a:txBody>
                  <a:tcPr marL="31060" marR="310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b="1" dirty="0" smtClean="0">
                          <a:latin typeface="Calibri"/>
                          <a:ea typeface="Times New Roman"/>
                          <a:cs typeface="Times New Roman"/>
                        </a:rPr>
                        <a:t>4</a:t>
                      </a:r>
                      <a:endParaRPr lang="ru-RU" sz="19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1060" marR="310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71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b="1">
                          <a:latin typeface="Calibri"/>
                          <a:ea typeface="Times New Roman"/>
                          <a:cs typeface="Times New Roman"/>
                        </a:rPr>
                        <a:t>2</a:t>
                      </a:r>
                    </a:p>
                  </a:txBody>
                  <a:tcPr marL="31060" marR="310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b="1" dirty="0">
                          <a:latin typeface="Calibri"/>
                          <a:ea typeface="Times New Roman"/>
                          <a:cs typeface="Times New Roman"/>
                        </a:rPr>
                        <a:t>адыгейцы</a:t>
                      </a:r>
                    </a:p>
                  </a:txBody>
                  <a:tcPr marL="31060" marR="310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b="1" dirty="0" smtClean="0"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ru-RU" sz="19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1060" marR="310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71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b="1">
                          <a:latin typeface="Calibri"/>
                          <a:ea typeface="Times New Roman"/>
                          <a:cs typeface="Times New Roman"/>
                        </a:rPr>
                        <a:t>3</a:t>
                      </a:r>
                    </a:p>
                  </a:txBody>
                  <a:tcPr marL="31060" marR="310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b="1">
                          <a:latin typeface="Calibri"/>
                          <a:ea typeface="Times New Roman"/>
                          <a:cs typeface="Times New Roman"/>
                        </a:rPr>
                        <a:t>азербайджанцы</a:t>
                      </a:r>
                    </a:p>
                  </a:txBody>
                  <a:tcPr marL="31060" marR="310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b="1" dirty="0" smtClean="0">
                          <a:latin typeface="Calibri"/>
                          <a:ea typeface="Times New Roman"/>
                          <a:cs typeface="Times New Roman"/>
                        </a:rPr>
                        <a:t>4</a:t>
                      </a:r>
                      <a:endParaRPr lang="ru-RU" sz="19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1060" marR="310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71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b="1">
                          <a:latin typeface="Calibri"/>
                          <a:ea typeface="Times New Roman"/>
                          <a:cs typeface="Times New Roman"/>
                        </a:rPr>
                        <a:t>4</a:t>
                      </a:r>
                    </a:p>
                  </a:txBody>
                  <a:tcPr marL="31060" marR="310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b="1">
                          <a:latin typeface="Calibri"/>
                          <a:ea typeface="Times New Roman"/>
                          <a:cs typeface="Times New Roman"/>
                        </a:rPr>
                        <a:t>армяне</a:t>
                      </a:r>
                    </a:p>
                  </a:txBody>
                  <a:tcPr marL="31060" marR="310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b="1" dirty="0" smtClean="0">
                          <a:latin typeface="Calibri"/>
                          <a:ea typeface="Times New Roman"/>
                          <a:cs typeface="Times New Roman"/>
                        </a:rPr>
                        <a:t>30</a:t>
                      </a:r>
                      <a:endParaRPr lang="ru-RU" sz="19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1060" marR="310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71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b="1">
                          <a:latin typeface="Calibri"/>
                          <a:ea typeface="Times New Roman"/>
                          <a:cs typeface="Times New Roman"/>
                        </a:rPr>
                        <a:t>5</a:t>
                      </a:r>
                    </a:p>
                  </a:txBody>
                  <a:tcPr marL="31060" marR="310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b="1" dirty="0">
                          <a:latin typeface="Calibri"/>
                          <a:ea typeface="Times New Roman"/>
                          <a:cs typeface="Times New Roman"/>
                        </a:rPr>
                        <a:t>балкарцы</a:t>
                      </a:r>
                    </a:p>
                  </a:txBody>
                  <a:tcPr marL="31060" marR="310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b="1" dirty="0" smtClean="0">
                          <a:latin typeface="Calibri"/>
                          <a:ea typeface="Times New Roman"/>
                          <a:cs typeface="Times New Roman"/>
                        </a:rPr>
                        <a:t>194</a:t>
                      </a:r>
                      <a:endParaRPr lang="ru-RU" sz="19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1060" marR="310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71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b="1" dirty="0" smtClean="0">
                          <a:latin typeface="Calibri"/>
                          <a:ea typeface="Times New Roman"/>
                          <a:cs typeface="Times New Roman"/>
                        </a:rPr>
                        <a:t>6</a:t>
                      </a:r>
                      <a:endParaRPr lang="ru-RU" sz="19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1060" marR="310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b="1">
                          <a:latin typeface="Calibri"/>
                          <a:ea typeface="Times New Roman"/>
                          <a:cs typeface="Times New Roman"/>
                        </a:rPr>
                        <a:t>грузины</a:t>
                      </a:r>
                    </a:p>
                  </a:txBody>
                  <a:tcPr marL="31060" marR="310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b="1" dirty="0" smtClean="0">
                          <a:latin typeface="Calibri"/>
                          <a:ea typeface="Times New Roman"/>
                          <a:cs typeface="Times New Roman"/>
                        </a:rPr>
                        <a:t>15</a:t>
                      </a:r>
                      <a:endParaRPr lang="ru-RU" sz="19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1060" marR="310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71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b="1" dirty="0" smtClean="0">
                          <a:latin typeface="Calibri"/>
                          <a:ea typeface="Times New Roman"/>
                          <a:cs typeface="Times New Roman"/>
                        </a:rPr>
                        <a:t>7</a:t>
                      </a:r>
                      <a:endParaRPr lang="ru-RU" sz="19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1060" marR="310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b="1">
                          <a:latin typeface="Calibri"/>
                          <a:ea typeface="Times New Roman"/>
                          <a:cs typeface="Times New Roman"/>
                        </a:rPr>
                        <a:t>даргинцы</a:t>
                      </a:r>
                    </a:p>
                  </a:txBody>
                  <a:tcPr marL="31060" marR="310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b="1" dirty="0" smtClean="0">
                          <a:latin typeface="Calibri"/>
                          <a:ea typeface="Times New Roman"/>
                          <a:cs typeface="Times New Roman"/>
                        </a:rPr>
                        <a:t>8</a:t>
                      </a:r>
                      <a:endParaRPr lang="ru-RU" sz="19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1060" marR="310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71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b="1" dirty="0" smtClean="0">
                          <a:latin typeface="Calibri"/>
                          <a:ea typeface="Times New Roman"/>
                          <a:cs typeface="Times New Roman"/>
                        </a:rPr>
                        <a:t>8</a:t>
                      </a:r>
                      <a:endParaRPr lang="ru-RU" sz="19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1060" marR="310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b="1">
                          <a:latin typeface="Calibri"/>
                          <a:ea typeface="Times New Roman"/>
                          <a:cs typeface="Times New Roman"/>
                        </a:rPr>
                        <a:t>евреи</a:t>
                      </a:r>
                    </a:p>
                  </a:txBody>
                  <a:tcPr marL="31060" marR="310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b="1" dirty="0" smtClean="0">
                          <a:latin typeface="Calibri"/>
                          <a:ea typeface="Times New Roman"/>
                          <a:cs typeface="Times New Roman"/>
                        </a:rPr>
                        <a:t>13</a:t>
                      </a:r>
                      <a:endParaRPr lang="ru-RU" sz="19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1060" marR="310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71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b="1" dirty="0" smtClean="0">
                          <a:latin typeface="Calibri"/>
                          <a:ea typeface="Times New Roman"/>
                          <a:cs typeface="Times New Roman"/>
                        </a:rPr>
                        <a:t>9</a:t>
                      </a:r>
                      <a:endParaRPr lang="ru-RU" sz="19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1060" marR="310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b="1">
                          <a:latin typeface="Calibri"/>
                          <a:ea typeface="Times New Roman"/>
                          <a:cs typeface="Times New Roman"/>
                        </a:rPr>
                        <a:t>ингуши</a:t>
                      </a:r>
                    </a:p>
                  </a:txBody>
                  <a:tcPr marL="31060" marR="310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b="1" dirty="0" smtClean="0">
                          <a:latin typeface="Calibri"/>
                          <a:ea typeface="Times New Roman"/>
                          <a:cs typeface="Times New Roman"/>
                        </a:rPr>
                        <a:t>5</a:t>
                      </a:r>
                      <a:endParaRPr lang="ru-RU" sz="19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1060" marR="310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71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b="1" dirty="0" smtClean="0">
                          <a:latin typeface="Calibri"/>
                          <a:ea typeface="Times New Roman"/>
                          <a:cs typeface="Times New Roman"/>
                        </a:rPr>
                        <a:t>10</a:t>
                      </a:r>
                      <a:endParaRPr lang="ru-RU" sz="19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1060" marR="310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b="1">
                          <a:latin typeface="Calibri"/>
                          <a:ea typeface="Times New Roman"/>
                          <a:cs typeface="Times New Roman"/>
                        </a:rPr>
                        <a:t>кабардинцы</a:t>
                      </a:r>
                    </a:p>
                  </a:txBody>
                  <a:tcPr marL="31060" marR="310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b="1" dirty="0" smtClean="0">
                          <a:latin typeface="Calibri"/>
                          <a:ea typeface="Times New Roman"/>
                          <a:cs typeface="Times New Roman"/>
                        </a:rPr>
                        <a:t>704</a:t>
                      </a:r>
                      <a:endParaRPr lang="ru-RU" sz="19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1060" marR="310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71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b="1" dirty="0" smtClean="0">
                          <a:latin typeface="Calibri"/>
                          <a:ea typeface="Times New Roman"/>
                          <a:cs typeface="Times New Roman"/>
                        </a:rPr>
                        <a:t>11</a:t>
                      </a:r>
                      <a:endParaRPr lang="ru-RU" sz="19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1060" marR="310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b="1" dirty="0" smtClean="0">
                          <a:latin typeface="Calibri"/>
                          <a:ea typeface="Times New Roman"/>
                          <a:cs typeface="Times New Roman"/>
                        </a:rPr>
                        <a:t>карачаевцы</a:t>
                      </a:r>
                      <a:endParaRPr lang="ru-RU" sz="19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1060" marR="310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b="1" dirty="0" smtClean="0">
                          <a:latin typeface="Calibri"/>
                          <a:ea typeface="Times New Roman"/>
                          <a:cs typeface="Times New Roman"/>
                        </a:rPr>
                        <a:t>4</a:t>
                      </a:r>
                      <a:endParaRPr lang="ru-RU" sz="19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1060" marR="310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71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b="1" dirty="0" smtClean="0">
                          <a:latin typeface="Calibri"/>
                          <a:ea typeface="Times New Roman"/>
                          <a:cs typeface="Times New Roman"/>
                        </a:rPr>
                        <a:t>12</a:t>
                      </a:r>
                      <a:endParaRPr lang="ru-RU" sz="19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1060" marR="310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b="1" dirty="0">
                          <a:latin typeface="Calibri"/>
                          <a:ea typeface="Times New Roman"/>
                          <a:cs typeface="Times New Roman"/>
                        </a:rPr>
                        <a:t>корейцы</a:t>
                      </a:r>
                    </a:p>
                  </a:txBody>
                  <a:tcPr marL="31060" marR="310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b="1" dirty="0" smtClean="0"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ru-RU" sz="19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1060" marR="310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71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b="1" dirty="0" smtClean="0">
                          <a:latin typeface="Calibri"/>
                          <a:ea typeface="Times New Roman"/>
                          <a:cs typeface="Times New Roman"/>
                        </a:rPr>
                        <a:t>13</a:t>
                      </a:r>
                      <a:endParaRPr lang="ru-RU" sz="19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1060" marR="310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b="1" dirty="0" smtClean="0">
                          <a:latin typeface="Calibri"/>
                          <a:ea typeface="Times New Roman"/>
                          <a:cs typeface="Times New Roman"/>
                        </a:rPr>
                        <a:t>кумыки</a:t>
                      </a:r>
                      <a:endParaRPr lang="ru-RU" sz="19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1060" marR="310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b="1" dirty="0" smtClean="0">
                          <a:latin typeface="Calibri"/>
                          <a:ea typeface="Times New Roman"/>
                          <a:cs typeface="Times New Roman"/>
                        </a:rPr>
                        <a:t>2</a:t>
                      </a:r>
                      <a:endParaRPr lang="ru-RU" sz="19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1060" marR="310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71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b="1" dirty="0" smtClean="0">
                          <a:latin typeface="Calibri"/>
                          <a:ea typeface="Times New Roman"/>
                          <a:cs typeface="Times New Roman"/>
                        </a:rPr>
                        <a:t>14</a:t>
                      </a:r>
                      <a:endParaRPr lang="ru-RU" sz="19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1060" marR="310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b="1" dirty="0">
                          <a:latin typeface="Calibri"/>
                          <a:ea typeface="Times New Roman"/>
                          <a:cs typeface="Times New Roman"/>
                        </a:rPr>
                        <a:t>курды</a:t>
                      </a:r>
                    </a:p>
                  </a:txBody>
                  <a:tcPr marL="31060" marR="310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b="1" dirty="0"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</a:p>
                  </a:txBody>
                  <a:tcPr marL="31060" marR="310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0842801"/>
              </p:ext>
            </p:extLst>
          </p:nvPr>
        </p:nvGraphicFramePr>
        <p:xfrm>
          <a:off x="4786314" y="714356"/>
          <a:ext cx="3152267" cy="5660898"/>
        </p:xfrm>
        <a:graphic>
          <a:graphicData uri="http://schemas.openxmlformats.org/drawingml/2006/table">
            <a:tbl>
              <a:tblPr/>
              <a:tblGrid>
                <a:gridCol w="357189"/>
                <a:gridCol w="2126533"/>
                <a:gridCol w="668545"/>
              </a:tblGrid>
              <a:tr h="3271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9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1060" marR="310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b="1" dirty="0">
                          <a:latin typeface="Calibri"/>
                          <a:ea typeface="Times New Roman"/>
                          <a:cs typeface="Times New Roman"/>
                        </a:rPr>
                        <a:t>национальность</a:t>
                      </a:r>
                    </a:p>
                  </a:txBody>
                  <a:tcPr marL="31060" marR="310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b="1">
                          <a:latin typeface="Calibri"/>
                          <a:ea typeface="Times New Roman"/>
                          <a:cs typeface="Times New Roman"/>
                        </a:rPr>
                        <a:t>Кол-во</a:t>
                      </a:r>
                    </a:p>
                  </a:txBody>
                  <a:tcPr marL="31060" marR="310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71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b="1" dirty="0" smtClean="0">
                          <a:latin typeface="Calibri"/>
                          <a:ea typeface="Times New Roman"/>
                          <a:cs typeface="Times New Roman"/>
                        </a:rPr>
                        <a:t>15</a:t>
                      </a:r>
                      <a:endParaRPr lang="ru-RU" sz="19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1060" marR="310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b="1" dirty="0">
                          <a:latin typeface="Calibri"/>
                          <a:ea typeface="Times New Roman"/>
                          <a:cs typeface="Times New Roman"/>
                        </a:rPr>
                        <a:t>лакцы</a:t>
                      </a:r>
                    </a:p>
                  </a:txBody>
                  <a:tcPr marL="31060" marR="310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b="1" dirty="0" smtClean="0"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ru-RU" sz="19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1060" marR="310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71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b="1" dirty="0" smtClean="0">
                          <a:latin typeface="Calibri"/>
                          <a:ea typeface="Times New Roman"/>
                          <a:cs typeface="Times New Roman"/>
                        </a:rPr>
                        <a:t>16</a:t>
                      </a:r>
                      <a:endParaRPr lang="ru-RU" sz="19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1060" marR="310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b="1" dirty="0" smtClean="0">
                          <a:latin typeface="Calibri"/>
                          <a:ea typeface="Times New Roman"/>
                          <a:cs typeface="Times New Roman"/>
                        </a:rPr>
                        <a:t>лезгин</a:t>
                      </a:r>
                      <a:endParaRPr lang="ru-RU" sz="19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1060" marR="310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b="1" dirty="0" smtClean="0">
                          <a:latin typeface="Calibri"/>
                          <a:ea typeface="Times New Roman"/>
                          <a:cs typeface="Times New Roman"/>
                        </a:rPr>
                        <a:t>2</a:t>
                      </a:r>
                      <a:endParaRPr lang="ru-RU" sz="19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1060" marR="310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71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b="1" dirty="0" smtClean="0">
                          <a:latin typeface="Calibri"/>
                          <a:ea typeface="Times New Roman"/>
                          <a:cs typeface="Times New Roman"/>
                        </a:rPr>
                        <a:t>17</a:t>
                      </a:r>
                      <a:endParaRPr lang="ru-RU" sz="19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1060" marR="310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b="1" dirty="0" smtClean="0">
                          <a:latin typeface="Calibri"/>
                          <a:ea typeface="Times New Roman"/>
                          <a:cs typeface="Times New Roman"/>
                        </a:rPr>
                        <a:t>немцы</a:t>
                      </a:r>
                      <a:endParaRPr lang="ru-RU" sz="19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1060" marR="310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b="1" dirty="0" smtClean="0"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ru-RU" sz="19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1060" marR="310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71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b="1" dirty="0" smtClean="0">
                          <a:latin typeface="Calibri"/>
                          <a:ea typeface="Times New Roman"/>
                          <a:cs typeface="Times New Roman"/>
                        </a:rPr>
                        <a:t>18</a:t>
                      </a:r>
                      <a:endParaRPr lang="ru-RU" sz="19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1060" marR="310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b="1" dirty="0">
                          <a:latin typeface="Calibri"/>
                          <a:ea typeface="Times New Roman"/>
                          <a:cs typeface="Times New Roman"/>
                        </a:rPr>
                        <a:t>осетины</a:t>
                      </a:r>
                    </a:p>
                  </a:txBody>
                  <a:tcPr marL="31060" marR="310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b="1" dirty="0" smtClean="0">
                          <a:latin typeface="Calibri"/>
                          <a:ea typeface="Times New Roman"/>
                          <a:cs typeface="Times New Roman"/>
                        </a:rPr>
                        <a:t>43</a:t>
                      </a:r>
                      <a:endParaRPr lang="ru-RU" sz="19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1060" marR="310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71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b="1" dirty="0" smtClean="0">
                          <a:latin typeface="Calibri"/>
                          <a:ea typeface="Times New Roman"/>
                          <a:cs typeface="Times New Roman"/>
                        </a:rPr>
                        <a:t>19</a:t>
                      </a:r>
                      <a:endParaRPr lang="ru-RU" sz="19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1060" marR="310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b="1" dirty="0">
                          <a:latin typeface="Calibri"/>
                          <a:ea typeface="Times New Roman"/>
                          <a:cs typeface="Times New Roman"/>
                        </a:rPr>
                        <a:t>русские</a:t>
                      </a:r>
                    </a:p>
                  </a:txBody>
                  <a:tcPr marL="31060" marR="310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b="1" dirty="0" smtClean="0">
                          <a:latin typeface="Calibri"/>
                          <a:ea typeface="Times New Roman"/>
                          <a:cs typeface="Times New Roman"/>
                        </a:rPr>
                        <a:t>228</a:t>
                      </a:r>
                      <a:endParaRPr lang="ru-RU" sz="19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1060" marR="310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71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b="1" dirty="0" smtClean="0">
                          <a:latin typeface="Calibri"/>
                          <a:ea typeface="Times New Roman"/>
                          <a:cs typeface="Times New Roman"/>
                        </a:rPr>
                        <a:t>20</a:t>
                      </a:r>
                      <a:endParaRPr lang="ru-RU" sz="19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1060" marR="310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b="1" dirty="0">
                          <a:latin typeface="Calibri"/>
                          <a:ea typeface="Times New Roman"/>
                          <a:cs typeface="Times New Roman"/>
                        </a:rPr>
                        <a:t>сирийцы</a:t>
                      </a:r>
                    </a:p>
                  </a:txBody>
                  <a:tcPr marL="31060" marR="310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b="1" dirty="0" smtClean="0"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ru-RU" sz="19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1060" marR="310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71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b="1" dirty="0" smtClean="0">
                          <a:latin typeface="Calibri"/>
                          <a:ea typeface="Times New Roman"/>
                          <a:cs typeface="Times New Roman"/>
                        </a:rPr>
                        <a:t>21</a:t>
                      </a:r>
                      <a:endParaRPr lang="ru-RU" sz="19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1060" marR="310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b="1" dirty="0">
                          <a:latin typeface="Calibri"/>
                          <a:ea typeface="Times New Roman"/>
                          <a:cs typeface="Times New Roman"/>
                        </a:rPr>
                        <a:t>таджики</a:t>
                      </a:r>
                    </a:p>
                  </a:txBody>
                  <a:tcPr marL="31060" marR="310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b="1" dirty="0" smtClean="0">
                          <a:latin typeface="Calibri"/>
                          <a:ea typeface="Times New Roman"/>
                          <a:cs typeface="Times New Roman"/>
                        </a:rPr>
                        <a:t>4</a:t>
                      </a:r>
                      <a:endParaRPr lang="ru-RU" sz="19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1060" marR="310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71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b="1" dirty="0" smtClean="0">
                          <a:latin typeface="Calibri"/>
                          <a:ea typeface="Times New Roman"/>
                          <a:cs typeface="Times New Roman"/>
                        </a:rPr>
                        <a:t>22</a:t>
                      </a:r>
                      <a:endParaRPr lang="ru-RU" sz="19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1060" marR="310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b="1" dirty="0">
                          <a:latin typeface="Calibri"/>
                          <a:ea typeface="Times New Roman"/>
                          <a:cs typeface="Times New Roman"/>
                        </a:rPr>
                        <a:t>татарин</a:t>
                      </a:r>
                    </a:p>
                  </a:txBody>
                  <a:tcPr marL="31060" marR="310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b="1" dirty="0" smtClean="0">
                          <a:latin typeface="Calibri"/>
                          <a:ea typeface="Times New Roman"/>
                          <a:cs typeface="Times New Roman"/>
                        </a:rPr>
                        <a:t>3</a:t>
                      </a:r>
                      <a:endParaRPr lang="ru-RU" sz="19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1060" marR="310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71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b="1" dirty="0" smtClean="0">
                          <a:latin typeface="Calibri"/>
                          <a:ea typeface="Times New Roman"/>
                          <a:cs typeface="Times New Roman"/>
                        </a:rPr>
                        <a:t>23</a:t>
                      </a:r>
                      <a:endParaRPr lang="ru-RU" sz="19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1060" marR="310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b="1" dirty="0">
                          <a:latin typeface="Calibri"/>
                          <a:ea typeface="Times New Roman"/>
                          <a:cs typeface="Times New Roman"/>
                        </a:rPr>
                        <a:t>таты</a:t>
                      </a:r>
                    </a:p>
                  </a:txBody>
                  <a:tcPr marL="31060" marR="310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b="1" dirty="0" smtClean="0"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ru-RU" sz="19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1060" marR="310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71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b="1" dirty="0" smtClean="0">
                          <a:latin typeface="Calibri"/>
                          <a:ea typeface="Times New Roman"/>
                          <a:cs typeface="Times New Roman"/>
                        </a:rPr>
                        <a:t>24</a:t>
                      </a:r>
                      <a:endParaRPr lang="ru-RU" sz="19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1060" marR="310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b="1" dirty="0">
                          <a:latin typeface="Calibri"/>
                          <a:ea typeface="Times New Roman"/>
                          <a:cs typeface="Times New Roman"/>
                        </a:rPr>
                        <a:t>турки</a:t>
                      </a:r>
                    </a:p>
                  </a:txBody>
                  <a:tcPr marL="31060" marR="310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b="1" dirty="0" smtClean="0">
                          <a:latin typeface="Calibri"/>
                          <a:ea typeface="Times New Roman"/>
                          <a:cs typeface="Times New Roman"/>
                        </a:rPr>
                        <a:t>3</a:t>
                      </a:r>
                      <a:endParaRPr lang="ru-RU" sz="19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1060" marR="310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71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b="1" dirty="0" smtClean="0">
                          <a:latin typeface="Calibri"/>
                          <a:ea typeface="Times New Roman"/>
                          <a:cs typeface="Times New Roman"/>
                        </a:rPr>
                        <a:t>25</a:t>
                      </a:r>
                      <a:endParaRPr lang="ru-RU" sz="19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1060" marR="310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b="1" dirty="0">
                          <a:latin typeface="Calibri"/>
                          <a:ea typeface="Times New Roman"/>
                          <a:cs typeface="Times New Roman"/>
                        </a:rPr>
                        <a:t>узбеки</a:t>
                      </a:r>
                    </a:p>
                  </a:txBody>
                  <a:tcPr marL="31060" marR="310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b="1" dirty="0" smtClean="0">
                          <a:latin typeface="Calibri"/>
                          <a:ea typeface="Times New Roman"/>
                          <a:cs typeface="Times New Roman"/>
                        </a:rPr>
                        <a:t>3</a:t>
                      </a:r>
                      <a:endParaRPr lang="ru-RU" sz="19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1060" marR="310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71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b="1" dirty="0" smtClean="0">
                          <a:latin typeface="Calibri"/>
                          <a:ea typeface="Times New Roman"/>
                          <a:cs typeface="Times New Roman"/>
                        </a:rPr>
                        <a:t>26</a:t>
                      </a:r>
                      <a:endParaRPr lang="ru-RU" sz="19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1060" marR="310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b="1" dirty="0" smtClean="0">
                          <a:latin typeface="Calibri"/>
                          <a:ea typeface="Times New Roman"/>
                          <a:cs typeface="Times New Roman"/>
                        </a:rPr>
                        <a:t>украинцы</a:t>
                      </a:r>
                      <a:endParaRPr lang="ru-RU" sz="19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1060" marR="310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b="1" dirty="0" smtClean="0">
                          <a:latin typeface="Calibri"/>
                          <a:ea typeface="Times New Roman"/>
                          <a:cs typeface="Times New Roman"/>
                        </a:rPr>
                        <a:t>3</a:t>
                      </a:r>
                      <a:endParaRPr lang="ru-RU" sz="19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1060" marR="310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7152">
                <a:tc>
                  <a:txBody>
                    <a:bodyPr/>
                    <a:lstStyle/>
                    <a:p>
                      <a:r>
                        <a:rPr lang="ru-RU" b="1" dirty="0" smtClean="0"/>
                        <a:t>27</a:t>
                      </a:r>
                      <a:endParaRPr lang="ru-RU" b="1" dirty="0"/>
                    </a:p>
                  </a:txBody>
                  <a:tcPr marL="31060" marR="310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b="1" dirty="0">
                          <a:latin typeface="Calibri"/>
                          <a:ea typeface="Times New Roman"/>
                          <a:cs typeface="Times New Roman"/>
                        </a:rPr>
                        <a:t>чеченцы</a:t>
                      </a:r>
                    </a:p>
                  </a:txBody>
                  <a:tcPr marL="31060" marR="310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b="1" dirty="0" smtClean="0">
                          <a:latin typeface="Calibri"/>
                          <a:ea typeface="Times New Roman"/>
                          <a:cs typeface="Times New Roman"/>
                        </a:rPr>
                        <a:t>11</a:t>
                      </a:r>
                      <a:endParaRPr lang="ru-RU" sz="19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1060" marR="310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7152">
                <a:tc>
                  <a:txBody>
                    <a:bodyPr/>
                    <a:lstStyle/>
                    <a:p>
                      <a:r>
                        <a:rPr lang="ru-RU" b="1" dirty="0" smtClean="0"/>
                        <a:t>28</a:t>
                      </a:r>
                      <a:endParaRPr lang="ru-RU" b="1" dirty="0"/>
                    </a:p>
                  </a:txBody>
                  <a:tcPr marL="31060" marR="310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b="1" dirty="0">
                          <a:latin typeface="Calibri"/>
                          <a:ea typeface="Times New Roman"/>
                          <a:cs typeface="Times New Roman"/>
                        </a:rPr>
                        <a:t>чувашка</a:t>
                      </a:r>
                    </a:p>
                  </a:txBody>
                  <a:tcPr marL="31060" marR="310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b="1" dirty="0"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</a:p>
                  </a:txBody>
                  <a:tcPr marL="31060" marR="310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71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9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1060" marR="310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b="1" dirty="0" smtClean="0">
                          <a:latin typeface="Calibri"/>
                          <a:ea typeface="Times New Roman"/>
                          <a:cs typeface="Times New Roman"/>
                        </a:rPr>
                        <a:t>ИТОГО</a:t>
                      </a:r>
                      <a:endParaRPr lang="ru-RU" sz="19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1060" marR="310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b="1" dirty="0" smtClean="0">
                          <a:latin typeface="Calibri"/>
                          <a:ea typeface="Times New Roman"/>
                          <a:cs typeface="Times New Roman"/>
                        </a:rPr>
                        <a:t>1292</a:t>
                      </a:r>
                      <a:endParaRPr lang="ru-RU" sz="19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1060" marR="310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403648" cy="5143500"/>
          </a:xfrm>
          <a:prstGeom prst="rect">
            <a:avLst/>
          </a:prstGeom>
        </p:spPr>
      </p:pic>
      <p:pic>
        <p:nvPicPr>
          <p:cNvPr id="14" name="Picture 2" descr="C:\Users\Андрей\Desktop\cropped-6я-школа4-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1" y="152402"/>
            <a:ext cx="1195168" cy="179681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1409263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403648" cy="6858000"/>
          </a:xfrm>
          <a:prstGeom prst="rect">
            <a:avLst/>
          </a:prstGeom>
        </p:spPr>
      </p:pic>
      <p:sp>
        <p:nvSpPr>
          <p:cNvPr id="2" name="Прямоугольник с двумя вырезанными противолежащими углами 1"/>
          <p:cNvSpPr/>
          <p:nvPr/>
        </p:nvSpPr>
        <p:spPr>
          <a:xfrm>
            <a:off x="0" y="6405333"/>
            <a:ext cx="9071992" cy="384043"/>
          </a:xfrm>
          <a:prstGeom prst="snip2Diag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08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700" dirty="0" smtClean="0">
                <a:solidFill>
                  <a:prstClr val="white"/>
                </a:solidFill>
              </a:rPr>
              <a:t>МКОУ «СОШ № 6» г.о. Нальчик КБР телефоны: 77 26 11; 77 77 56; 77 79 67; 77 39 58</a:t>
            </a:r>
            <a:endParaRPr lang="ru-RU" sz="1700" dirty="0">
              <a:solidFill>
                <a:prstClr val="white"/>
              </a:solidFill>
            </a:endParaRP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1547665" y="68627"/>
            <a:ext cx="7645231" cy="17281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600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974904" y="6040206"/>
            <a:ext cx="2133600" cy="365125"/>
          </a:xfrm>
        </p:spPr>
        <p:txBody>
          <a:bodyPr>
            <a:normAutofit/>
          </a:bodyPr>
          <a:lstStyle/>
          <a:p>
            <a:fld id="{2E1AE7FE-9857-4954-863E-6424AC6B47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60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331640" y="260650"/>
            <a:ext cx="7098012" cy="193899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2400" b="1" dirty="0" smtClean="0"/>
              <a:t>2. </a:t>
            </a:r>
            <a:r>
              <a:rPr lang="ru-RU" sz="2400" dirty="0" smtClean="0"/>
              <a:t>Осуществлен </a:t>
            </a:r>
            <a:r>
              <a:rPr lang="ru-RU" sz="2400" dirty="0"/>
              <a:t>капитальный ремонт кабинета ИВТ с заменой системы освещения и установкой </a:t>
            </a:r>
            <a:r>
              <a:rPr lang="ru-RU" sz="2400" dirty="0" err="1"/>
              <a:t>ламината</a:t>
            </a:r>
            <a:r>
              <a:rPr lang="ru-RU" sz="2400" dirty="0"/>
              <a:t>.</a:t>
            </a:r>
          </a:p>
          <a:p>
            <a:pPr lvl="0" algn="ctr"/>
            <a:endParaRPr lang="ru-RU" sz="2400" dirty="0" smtClean="0"/>
          </a:p>
          <a:p>
            <a:pPr algn="ctr"/>
            <a:endParaRPr lang="ru-RU" sz="2400" b="1" dirty="0" smtClean="0"/>
          </a:p>
        </p:txBody>
      </p:sp>
      <p:sp>
        <p:nvSpPr>
          <p:cNvPr id="8" name="Прямоугольник 7"/>
          <p:cNvSpPr/>
          <p:nvPr/>
        </p:nvSpPr>
        <p:spPr>
          <a:xfrm>
            <a:off x="1115616" y="1220755"/>
            <a:ext cx="78843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 </a:t>
            </a:r>
          </a:p>
          <a:p>
            <a:endParaRPr lang="ru-RU" dirty="0" smtClean="0"/>
          </a:p>
        </p:txBody>
      </p:sp>
      <p:pic>
        <p:nvPicPr>
          <p:cNvPr id="46081" name="Picture 1" descr="C:\Users\Андрей\Desktop\школ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7352" y="0"/>
            <a:ext cx="1220802" cy="1796819"/>
          </a:xfrm>
          <a:prstGeom prst="rect">
            <a:avLst/>
          </a:prstGeom>
          <a:noFill/>
        </p:spPr>
      </p:pic>
      <p:pic>
        <p:nvPicPr>
          <p:cNvPr id="3074" name="Picture 2" descr="C:\Users\Андрей\Desktop\cropped-6я-школа4-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2"/>
            <a:ext cx="1195168" cy="1796817"/>
          </a:xfrm>
          <a:prstGeom prst="rect">
            <a:avLst/>
          </a:prstGeom>
          <a:noFill/>
        </p:spPr>
      </p:pic>
      <p:pic>
        <p:nvPicPr>
          <p:cNvPr id="16386" name="Picture 2" descr="D:\диск Д\Рабочий стол\РЕМОНТ\ремонт 2021-2022\20220908_13202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543920"/>
            <a:ext cx="9149617" cy="4117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73570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403648" cy="6858000"/>
          </a:xfrm>
          <a:prstGeom prst="rect">
            <a:avLst/>
          </a:prstGeom>
        </p:spPr>
      </p:pic>
      <p:sp>
        <p:nvSpPr>
          <p:cNvPr id="2" name="Прямоугольник с двумя вырезанными противолежащими углами 1"/>
          <p:cNvSpPr/>
          <p:nvPr/>
        </p:nvSpPr>
        <p:spPr>
          <a:xfrm>
            <a:off x="0" y="6405333"/>
            <a:ext cx="9071992" cy="384043"/>
          </a:xfrm>
          <a:prstGeom prst="snip2Diag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08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700" dirty="0" smtClean="0">
                <a:solidFill>
                  <a:prstClr val="white"/>
                </a:solidFill>
              </a:rPr>
              <a:t>МКОУ «СОШ № 6» г.о. Нальчик КБР телефоны: 77 26 11; 77 77 56; 77 79 67; 77 39 58</a:t>
            </a:r>
            <a:endParaRPr lang="ru-RU" sz="1700" dirty="0">
              <a:solidFill>
                <a:prstClr val="white"/>
              </a:solidFill>
            </a:endParaRP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1547665" y="68627"/>
            <a:ext cx="7645231" cy="17281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600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974904" y="6040206"/>
            <a:ext cx="2133600" cy="365125"/>
          </a:xfrm>
        </p:spPr>
        <p:txBody>
          <a:bodyPr>
            <a:normAutofit/>
          </a:bodyPr>
          <a:lstStyle/>
          <a:p>
            <a:fld id="{2E1AE7FE-9857-4954-863E-6424AC6B47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61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331640" y="260650"/>
            <a:ext cx="7098012" cy="120032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2400" b="1" dirty="0" smtClean="0"/>
              <a:t>3. </a:t>
            </a:r>
            <a:r>
              <a:rPr lang="ru-RU" sz="2400" dirty="0"/>
              <a:t>	Осуществлена замена линолеума в коридоре 4 этажа</a:t>
            </a:r>
          </a:p>
          <a:p>
            <a:pPr algn="ctr"/>
            <a:endParaRPr lang="ru-RU" sz="2400" b="1" dirty="0" smtClean="0"/>
          </a:p>
        </p:txBody>
      </p:sp>
      <p:sp>
        <p:nvSpPr>
          <p:cNvPr id="8" name="Прямоугольник 7"/>
          <p:cNvSpPr/>
          <p:nvPr/>
        </p:nvSpPr>
        <p:spPr>
          <a:xfrm>
            <a:off x="1115616" y="1220755"/>
            <a:ext cx="78843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 </a:t>
            </a:r>
          </a:p>
          <a:p>
            <a:endParaRPr lang="ru-RU" dirty="0" smtClean="0"/>
          </a:p>
        </p:txBody>
      </p:sp>
      <p:pic>
        <p:nvPicPr>
          <p:cNvPr id="46081" name="Picture 1" descr="C:\Users\Андрей\Desktop\школ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7352" y="0"/>
            <a:ext cx="1220802" cy="1796819"/>
          </a:xfrm>
          <a:prstGeom prst="rect">
            <a:avLst/>
          </a:prstGeom>
          <a:noFill/>
        </p:spPr>
      </p:pic>
      <p:pic>
        <p:nvPicPr>
          <p:cNvPr id="3074" name="Picture 2" descr="C:\Users\Андрей\Desktop\cropped-6я-школа4-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2"/>
            <a:ext cx="1195168" cy="1796817"/>
          </a:xfrm>
          <a:prstGeom prst="rect">
            <a:avLst/>
          </a:prstGeom>
          <a:noFill/>
        </p:spPr>
      </p:pic>
      <p:pic>
        <p:nvPicPr>
          <p:cNvPr id="3" name="Picture 2" descr="D:\диск Д\Рабочий стол\РЕМОНТ\ремонт 2021-2022\IMG_20220913_12391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9720" y="1279875"/>
            <a:ext cx="3718079" cy="4957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диск Д\Рабочий стол\РЕМОНТ\ремонт 2021-2022\IMG_20220913_123917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7800" y="1244758"/>
            <a:ext cx="3762672" cy="5016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409263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403648" cy="6858000"/>
          </a:xfrm>
          <a:prstGeom prst="rect">
            <a:avLst/>
          </a:prstGeom>
        </p:spPr>
      </p:pic>
      <p:sp>
        <p:nvSpPr>
          <p:cNvPr id="2" name="Прямоугольник с двумя вырезанными противолежащими углами 1"/>
          <p:cNvSpPr/>
          <p:nvPr/>
        </p:nvSpPr>
        <p:spPr>
          <a:xfrm>
            <a:off x="0" y="6405333"/>
            <a:ext cx="9071992" cy="384043"/>
          </a:xfrm>
          <a:prstGeom prst="snip2Diag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08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700" dirty="0" smtClean="0">
                <a:solidFill>
                  <a:prstClr val="white"/>
                </a:solidFill>
              </a:rPr>
              <a:t>МКОУ «СОШ № 6» г.о. Нальчик КБР телефоны: 77 26 11; 77 77 56; 77 79 67; 77 39 58</a:t>
            </a:r>
            <a:endParaRPr lang="ru-RU" sz="1700" dirty="0">
              <a:solidFill>
                <a:prstClr val="white"/>
              </a:solidFill>
            </a:endParaRP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1547665" y="68627"/>
            <a:ext cx="7645231" cy="17281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600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974904" y="6040206"/>
            <a:ext cx="2133600" cy="365125"/>
          </a:xfrm>
        </p:spPr>
        <p:txBody>
          <a:bodyPr>
            <a:normAutofit/>
          </a:bodyPr>
          <a:lstStyle/>
          <a:p>
            <a:fld id="{2E1AE7FE-9857-4954-863E-6424AC6B47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62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763688" y="260650"/>
            <a:ext cx="7200800" cy="120032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2400" b="1" dirty="0" smtClean="0"/>
              <a:t>4. </a:t>
            </a:r>
            <a:r>
              <a:rPr lang="ru-RU" sz="2400" dirty="0" smtClean="0"/>
              <a:t>Осуществлен </a:t>
            </a:r>
            <a:r>
              <a:rPr lang="ru-RU" sz="2400" dirty="0"/>
              <a:t>ремонт кабинета истории и обществознания с заменой напольного покрытия.</a:t>
            </a:r>
          </a:p>
        </p:txBody>
      </p:sp>
      <p:pic>
        <p:nvPicPr>
          <p:cNvPr id="46081" name="Picture 1" descr="C:\Users\Андрей\Desktop\школ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7352" y="0"/>
            <a:ext cx="1220802" cy="1796819"/>
          </a:xfrm>
          <a:prstGeom prst="rect">
            <a:avLst/>
          </a:prstGeom>
          <a:noFill/>
        </p:spPr>
      </p:pic>
      <p:pic>
        <p:nvPicPr>
          <p:cNvPr id="3074" name="Picture 2" descr="C:\Users\Андрей\Desktop\cropped-6я-школа4-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2"/>
            <a:ext cx="1195168" cy="1796817"/>
          </a:xfrm>
          <a:prstGeom prst="rect">
            <a:avLst/>
          </a:prstGeom>
          <a:noFill/>
        </p:spPr>
      </p:pic>
      <p:pic>
        <p:nvPicPr>
          <p:cNvPr id="15362" name="Picture 2" descr="D:\диск Д\Рабочий стол\РЕМОНТ\ремонт 2021-2022\IMG_20220913_17061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495672"/>
            <a:ext cx="6568466" cy="492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409263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403648" cy="6858000"/>
          </a:xfrm>
          <a:prstGeom prst="rect">
            <a:avLst/>
          </a:prstGeom>
        </p:spPr>
      </p:pic>
      <p:sp>
        <p:nvSpPr>
          <p:cNvPr id="2" name="Прямоугольник с двумя вырезанными противолежащими углами 1"/>
          <p:cNvSpPr/>
          <p:nvPr/>
        </p:nvSpPr>
        <p:spPr>
          <a:xfrm>
            <a:off x="0" y="6405333"/>
            <a:ext cx="9071992" cy="384043"/>
          </a:xfrm>
          <a:prstGeom prst="snip2Diag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08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700" dirty="0" smtClean="0">
                <a:solidFill>
                  <a:prstClr val="white"/>
                </a:solidFill>
              </a:rPr>
              <a:t>МКОУ «СОШ № 6» г.о. Нальчик КБР телефоны: 77 26 11; 77 77 56; 77 79 67; 77 39 58</a:t>
            </a:r>
            <a:endParaRPr lang="ru-RU" sz="1700" dirty="0">
              <a:solidFill>
                <a:prstClr val="white"/>
              </a:solidFill>
            </a:endParaRP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1547665" y="68627"/>
            <a:ext cx="7645231" cy="17281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600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974904" y="6040206"/>
            <a:ext cx="2133600" cy="365125"/>
          </a:xfrm>
        </p:spPr>
        <p:txBody>
          <a:bodyPr>
            <a:normAutofit/>
          </a:bodyPr>
          <a:lstStyle/>
          <a:p>
            <a:fld id="{2E1AE7FE-9857-4954-863E-6424AC6B47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63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331640" y="260650"/>
            <a:ext cx="7560840" cy="83099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2400" b="1" dirty="0" smtClean="0"/>
              <a:t>5</a:t>
            </a:r>
            <a:r>
              <a:rPr lang="ru-RU" sz="2400" b="1" dirty="0"/>
              <a:t>. </a:t>
            </a:r>
            <a:r>
              <a:rPr lang="ru-RU" sz="2400" b="1" dirty="0" smtClean="0"/>
              <a:t>Осуществлен </a:t>
            </a:r>
            <a:r>
              <a:rPr lang="ru-RU" sz="2400" b="1" dirty="0"/>
              <a:t>ремонт кабинета бухгалтерии</a:t>
            </a:r>
            <a:r>
              <a:rPr lang="ru-RU" sz="2400" dirty="0" smtClean="0"/>
              <a:t>.</a:t>
            </a:r>
            <a:endParaRPr lang="ru-RU" sz="2400" dirty="0"/>
          </a:p>
          <a:p>
            <a:pPr algn="ctr"/>
            <a:endParaRPr lang="ru-RU" sz="2400" b="1" dirty="0" smtClean="0"/>
          </a:p>
        </p:txBody>
      </p:sp>
      <p:sp>
        <p:nvSpPr>
          <p:cNvPr id="8" name="Прямоугольник 7"/>
          <p:cNvSpPr/>
          <p:nvPr/>
        </p:nvSpPr>
        <p:spPr>
          <a:xfrm>
            <a:off x="1071538" y="1214422"/>
            <a:ext cx="78843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 </a:t>
            </a:r>
          </a:p>
          <a:p>
            <a:endParaRPr lang="ru-RU" dirty="0" smtClean="0"/>
          </a:p>
        </p:txBody>
      </p:sp>
      <p:pic>
        <p:nvPicPr>
          <p:cNvPr id="46081" name="Picture 1" descr="C:\Users\Андрей\Desktop\школ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7352" y="0"/>
            <a:ext cx="1220802" cy="1796819"/>
          </a:xfrm>
          <a:prstGeom prst="rect">
            <a:avLst/>
          </a:prstGeom>
          <a:noFill/>
        </p:spPr>
      </p:pic>
      <p:pic>
        <p:nvPicPr>
          <p:cNvPr id="3074" name="Picture 2" descr="C:\Users\Андрей\Desktop\cropped-6я-школа4-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2"/>
            <a:ext cx="1195168" cy="1796817"/>
          </a:xfrm>
          <a:prstGeom prst="rect">
            <a:avLst/>
          </a:prstGeom>
          <a:noFill/>
        </p:spPr>
      </p:pic>
      <p:pic>
        <p:nvPicPr>
          <p:cNvPr id="4099" name="Picture 3" descr="D:\диск Д\Рабочий стол\РЕМОНТ\ремонт 2021-2022\Бухгалтерия\20220811_09581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450" y="676148"/>
            <a:ext cx="3200400" cy="568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D:\диск Д\Рабочий стол\РЕМОНТ\ремонт 2021-2022\Бухгалтерия\20220831_07491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769122" y="1960333"/>
            <a:ext cx="56896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409263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403648" cy="6858000"/>
          </a:xfrm>
          <a:prstGeom prst="rect">
            <a:avLst/>
          </a:prstGeom>
        </p:spPr>
      </p:pic>
      <p:sp>
        <p:nvSpPr>
          <p:cNvPr id="2" name="Прямоугольник с двумя вырезанными противолежащими углами 1"/>
          <p:cNvSpPr/>
          <p:nvPr/>
        </p:nvSpPr>
        <p:spPr>
          <a:xfrm>
            <a:off x="0" y="6405333"/>
            <a:ext cx="9071992" cy="384043"/>
          </a:xfrm>
          <a:prstGeom prst="snip2Diag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08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700" dirty="0" smtClean="0">
                <a:solidFill>
                  <a:prstClr val="white"/>
                </a:solidFill>
              </a:rPr>
              <a:t>МКОУ «СОШ № 6» г.о. Нальчик КБР телефоны: 77 26 11; 77 77 56; 77 79 67; 77 39 58</a:t>
            </a:r>
            <a:endParaRPr lang="ru-RU" sz="1700" dirty="0">
              <a:solidFill>
                <a:prstClr val="white"/>
              </a:solidFill>
            </a:endParaRP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1547665" y="68627"/>
            <a:ext cx="7645231" cy="17281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600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974904" y="6040206"/>
            <a:ext cx="2133600" cy="365125"/>
          </a:xfrm>
        </p:spPr>
        <p:txBody>
          <a:bodyPr>
            <a:normAutofit/>
          </a:bodyPr>
          <a:lstStyle/>
          <a:p>
            <a:fld id="{2E1AE7FE-9857-4954-863E-6424AC6B47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64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331640" y="260650"/>
            <a:ext cx="7668344" cy="4616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2400" b="1" dirty="0" smtClean="0"/>
              <a:t>6. </a:t>
            </a:r>
            <a:r>
              <a:rPr lang="ru-RU" sz="2400" dirty="0" smtClean="0"/>
              <a:t>Осуществлен </a:t>
            </a:r>
            <a:r>
              <a:rPr lang="ru-RU" sz="2400" dirty="0"/>
              <a:t>ремонт процедурного </a:t>
            </a:r>
            <a:r>
              <a:rPr lang="ru-RU" sz="2400" dirty="0" smtClean="0"/>
              <a:t>кабинета.</a:t>
            </a:r>
            <a:endParaRPr lang="ru-RU" sz="24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115616" y="1220755"/>
            <a:ext cx="78843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 </a:t>
            </a:r>
          </a:p>
          <a:p>
            <a:endParaRPr lang="ru-RU" dirty="0" smtClean="0"/>
          </a:p>
        </p:txBody>
      </p:sp>
      <p:pic>
        <p:nvPicPr>
          <p:cNvPr id="46081" name="Picture 1" descr="C:\Users\Андрей\Desktop\школ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7352" y="0"/>
            <a:ext cx="1220802" cy="1796819"/>
          </a:xfrm>
          <a:prstGeom prst="rect">
            <a:avLst/>
          </a:prstGeom>
          <a:noFill/>
        </p:spPr>
      </p:pic>
      <p:pic>
        <p:nvPicPr>
          <p:cNvPr id="3074" name="Picture 2" descr="C:\Users\Андрей\Desktop\cropped-6я-школа4-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2"/>
            <a:ext cx="1195168" cy="1796817"/>
          </a:xfrm>
          <a:prstGeom prst="rect">
            <a:avLst/>
          </a:prstGeom>
          <a:noFill/>
        </p:spPr>
      </p:pic>
      <p:pic>
        <p:nvPicPr>
          <p:cNvPr id="5122" name="Picture 2" descr="D:\диск Д\Рабочий стол\РЕМОНТ\ремонт 2021-2022\Мед.кабинет\20220102_10114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535" y="1262861"/>
            <a:ext cx="2896343" cy="5149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D:\диск Д\Рабочий стол\РЕМОНТ\ремонт 2021-2022\Мед.кабинет\20220211_121229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262861"/>
            <a:ext cx="2917061" cy="5185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D:\диск Д\Рабочий стол\РЕМОНТ\ремонт 2021-2022\IMG_20220913_130409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0218" y="1294337"/>
            <a:ext cx="3865809" cy="5154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409263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403648" cy="6858000"/>
          </a:xfrm>
          <a:prstGeom prst="rect">
            <a:avLst/>
          </a:prstGeom>
        </p:spPr>
      </p:pic>
      <p:sp>
        <p:nvSpPr>
          <p:cNvPr id="2" name="Прямоугольник с двумя вырезанными противолежащими углами 1"/>
          <p:cNvSpPr/>
          <p:nvPr/>
        </p:nvSpPr>
        <p:spPr>
          <a:xfrm>
            <a:off x="0" y="6405333"/>
            <a:ext cx="9071992" cy="384043"/>
          </a:xfrm>
          <a:prstGeom prst="snip2Diag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08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700" dirty="0" smtClean="0">
                <a:solidFill>
                  <a:prstClr val="white"/>
                </a:solidFill>
              </a:rPr>
              <a:t>МКОУ «СОШ № 6» г.о. Нальчик КБР телефоны: 77 26 11; 77 77 56; 77 79 67; 77 39 58</a:t>
            </a:r>
            <a:endParaRPr lang="ru-RU" sz="1700" dirty="0">
              <a:solidFill>
                <a:prstClr val="white"/>
              </a:solidFill>
            </a:endParaRP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1547665" y="68627"/>
            <a:ext cx="7645231" cy="17281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600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974904" y="6040206"/>
            <a:ext cx="2133600" cy="365125"/>
          </a:xfrm>
        </p:spPr>
        <p:txBody>
          <a:bodyPr>
            <a:normAutofit/>
          </a:bodyPr>
          <a:lstStyle/>
          <a:p>
            <a:fld id="{2E1AE7FE-9857-4954-863E-6424AC6B47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65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331640" y="260650"/>
            <a:ext cx="7098012" cy="120032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2400" b="1" dirty="0" smtClean="0"/>
              <a:t>7. </a:t>
            </a:r>
            <a:r>
              <a:rPr lang="ru-RU" sz="2400" dirty="0" smtClean="0"/>
              <a:t>Осуществлен </a:t>
            </a:r>
            <a:r>
              <a:rPr lang="ru-RU" sz="2400" dirty="0"/>
              <a:t>ремонт служебного помещения на 1 этаже.</a:t>
            </a:r>
          </a:p>
          <a:p>
            <a:pPr algn="ctr"/>
            <a:endParaRPr lang="ru-RU" sz="2400" b="1" dirty="0" smtClean="0"/>
          </a:p>
        </p:txBody>
      </p:sp>
      <p:sp>
        <p:nvSpPr>
          <p:cNvPr id="8" name="Прямоугольник 7"/>
          <p:cNvSpPr/>
          <p:nvPr/>
        </p:nvSpPr>
        <p:spPr>
          <a:xfrm>
            <a:off x="1115616" y="1220755"/>
            <a:ext cx="78843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 </a:t>
            </a:r>
          </a:p>
          <a:p>
            <a:endParaRPr lang="ru-RU" dirty="0" smtClean="0"/>
          </a:p>
        </p:txBody>
      </p:sp>
      <p:pic>
        <p:nvPicPr>
          <p:cNvPr id="46081" name="Picture 1" descr="C:\Users\Андрей\Desktop\школ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7352" y="0"/>
            <a:ext cx="1220802" cy="1796819"/>
          </a:xfrm>
          <a:prstGeom prst="rect">
            <a:avLst/>
          </a:prstGeom>
          <a:noFill/>
        </p:spPr>
      </p:pic>
      <p:pic>
        <p:nvPicPr>
          <p:cNvPr id="3074" name="Picture 2" descr="C:\Users\Андрей\Desktop\cropped-6я-школа4-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2"/>
            <a:ext cx="1195168" cy="1796817"/>
          </a:xfrm>
          <a:prstGeom prst="rect">
            <a:avLst/>
          </a:prstGeom>
          <a:noFill/>
        </p:spPr>
      </p:pic>
      <p:pic>
        <p:nvPicPr>
          <p:cNvPr id="6146" name="Picture 2" descr="D:\диск Д\Рабочий стол\РЕМОНТ\ремонт 2021-2022\Отдел кадров\20220121_09501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78141"/>
            <a:ext cx="2934072" cy="5216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D:\диск Д\Рабочий стол\РЕМОНТ\ремонт 2021-2022\Отдел кадров\20220209_095926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4482" y="1220755"/>
            <a:ext cx="2906855" cy="5167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D:\диск Д\Рабочий стол\РЕМОНТ\ремонт 2021-2022\IMG_20220913_125557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1337" y="1178141"/>
            <a:ext cx="3200400" cy="5227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409263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403648" cy="6858000"/>
          </a:xfrm>
          <a:prstGeom prst="rect">
            <a:avLst/>
          </a:prstGeom>
        </p:spPr>
      </p:pic>
      <p:sp>
        <p:nvSpPr>
          <p:cNvPr id="2" name="Прямоугольник с двумя вырезанными противолежащими углами 1"/>
          <p:cNvSpPr/>
          <p:nvPr/>
        </p:nvSpPr>
        <p:spPr>
          <a:xfrm>
            <a:off x="0" y="6405333"/>
            <a:ext cx="9071992" cy="384043"/>
          </a:xfrm>
          <a:prstGeom prst="snip2Diag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08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700" dirty="0" smtClean="0">
                <a:solidFill>
                  <a:prstClr val="white"/>
                </a:solidFill>
              </a:rPr>
              <a:t>МКОУ «СОШ № 6» г.о. Нальчик КБР телефоны: 77 26 11; 77 77 56; 77 79 67; 77 39 58</a:t>
            </a:r>
            <a:endParaRPr lang="ru-RU" sz="1700" dirty="0">
              <a:solidFill>
                <a:prstClr val="white"/>
              </a:solidFill>
            </a:endParaRP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1547665" y="68627"/>
            <a:ext cx="7645231" cy="17281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600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974904" y="6040206"/>
            <a:ext cx="2133600" cy="365125"/>
          </a:xfrm>
        </p:spPr>
        <p:txBody>
          <a:bodyPr>
            <a:normAutofit/>
          </a:bodyPr>
          <a:lstStyle/>
          <a:p>
            <a:fld id="{2E1AE7FE-9857-4954-863E-6424AC6B47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66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331640" y="260650"/>
            <a:ext cx="7098012" cy="83099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2400" b="1" dirty="0" smtClean="0"/>
              <a:t>8. </a:t>
            </a:r>
            <a:r>
              <a:rPr lang="ru-RU" sz="2400" dirty="0"/>
              <a:t>	Осуществлена замена 4-х дверей служебных помещений на цокольном </a:t>
            </a:r>
            <a:r>
              <a:rPr lang="ru-RU" sz="2400" dirty="0" smtClean="0"/>
              <a:t>этаже.</a:t>
            </a:r>
            <a:endParaRPr lang="ru-RU" sz="24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45159" y="1089612"/>
            <a:ext cx="78843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 </a:t>
            </a:r>
          </a:p>
          <a:p>
            <a:endParaRPr lang="ru-RU" dirty="0" smtClean="0"/>
          </a:p>
        </p:txBody>
      </p:sp>
      <p:pic>
        <p:nvPicPr>
          <p:cNvPr id="46081" name="Picture 1" descr="C:\Users\Андрей\Desktop\школ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7352" y="0"/>
            <a:ext cx="1220802" cy="1796819"/>
          </a:xfrm>
          <a:prstGeom prst="rect">
            <a:avLst/>
          </a:prstGeom>
          <a:noFill/>
        </p:spPr>
      </p:pic>
      <p:pic>
        <p:nvPicPr>
          <p:cNvPr id="3074" name="Picture 2" descr="C:\Users\Андрей\Desktop\cropped-6я-школа4-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2"/>
            <a:ext cx="1195168" cy="1796817"/>
          </a:xfrm>
          <a:prstGeom prst="rect">
            <a:avLst/>
          </a:prstGeom>
          <a:noFill/>
        </p:spPr>
      </p:pic>
      <p:pic>
        <p:nvPicPr>
          <p:cNvPr id="7170" name="Picture 2" descr="D:\диск Д\Рабочий стол\РЕМОНТ\ремонт 2021-2022\IMG_20220913_13013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758" y="1091648"/>
            <a:ext cx="3819287" cy="5092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D:\диск Д\Рабочий стол\РЕМОНТ\ремонт 2021-2022\IMG_20220913_13014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199" y="1062882"/>
            <a:ext cx="3820815" cy="5094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409263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403648" cy="6858000"/>
          </a:xfrm>
          <a:prstGeom prst="rect">
            <a:avLst/>
          </a:prstGeom>
        </p:spPr>
      </p:pic>
      <p:sp>
        <p:nvSpPr>
          <p:cNvPr id="2" name="Прямоугольник с двумя вырезанными противолежащими углами 1"/>
          <p:cNvSpPr/>
          <p:nvPr/>
        </p:nvSpPr>
        <p:spPr>
          <a:xfrm>
            <a:off x="0" y="6405333"/>
            <a:ext cx="9071992" cy="384043"/>
          </a:xfrm>
          <a:prstGeom prst="snip2Diag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08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700" dirty="0" smtClean="0">
                <a:solidFill>
                  <a:prstClr val="white"/>
                </a:solidFill>
              </a:rPr>
              <a:t>МКОУ «СОШ № 6» г.о. Нальчик КБР телефоны: 77 26 11; 77 77 56; 77 79 67; 77 39 58</a:t>
            </a:r>
            <a:endParaRPr lang="ru-RU" sz="1700" dirty="0">
              <a:solidFill>
                <a:prstClr val="white"/>
              </a:solidFill>
            </a:endParaRP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1547665" y="68627"/>
            <a:ext cx="7645231" cy="17281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600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974904" y="6040206"/>
            <a:ext cx="2133600" cy="365125"/>
          </a:xfrm>
        </p:spPr>
        <p:txBody>
          <a:bodyPr>
            <a:normAutofit/>
          </a:bodyPr>
          <a:lstStyle/>
          <a:p>
            <a:fld id="{2E1AE7FE-9857-4954-863E-6424AC6B47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67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03648" y="332558"/>
            <a:ext cx="7098012" cy="83099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2400" b="1" dirty="0" smtClean="0"/>
              <a:t>9. </a:t>
            </a:r>
            <a:r>
              <a:rPr lang="ru-RU" sz="2400" dirty="0" smtClean="0"/>
              <a:t>Осуществлен </a:t>
            </a:r>
            <a:r>
              <a:rPr lang="ru-RU" sz="2400" dirty="0"/>
              <a:t>ремонт кабинета балкарского языка и литературы, кабинета завхоза.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187624" y="1220755"/>
            <a:ext cx="78843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 </a:t>
            </a:r>
          </a:p>
          <a:p>
            <a:endParaRPr lang="ru-RU" dirty="0" smtClean="0"/>
          </a:p>
        </p:txBody>
      </p:sp>
      <p:pic>
        <p:nvPicPr>
          <p:cNvPr id="46081" name="Picture 1" descr="C:\Users\Андрей\Desktop\школ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7352" y="0"/>
            <a:ext cx="1220802" cy="1796819"/>
          </a:xfrm>
          <a:prstGeom prst="rect">
            <a:avLst/>
          </a:prstGeom>
          <a:noFill/>
        </p:spPr>
      </p:pic>
      <p:pic>
        <p:nvPicPr>
          <p:cNvPr id="3074" name="Picture 2" descr="C:\Users\Андрей\Desktop\cropped-6я-школа4-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2"/>
            <a:ext cx="1195168" cy="1796817"/>
          </a:xfrm>
          <a:prstGeom prst="rect">
            <a:avLst/>
          </a:prstGeom>
          <a:noFill/>
        </p:spPr>
      </p:pic>
      <p:pic>
        <p:nvPicPr>
          <p:cNvPr id="8194" name="Picture 2" descr="D:\диск Д\Рабочий стол\РЕМОНТ\ремонт 2021-2022\Балкарский\20210926_09543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118990"/>
            <a:ext cx="2949052" cy="5242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D:\диск Д\Рабочий стол\РЕМОНТ\ремонт 2021-2022\Балкарский\IMG-20211018-WA000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6392" y="1146576"/>
            <a:ext cx="2607587" cy="5215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D:\диск Д\Рабочий стол\РЕМОНТ\ремонт 2021-2022\IMG_20220913_125017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640" y="1220755"/>
            <a:ext cx="3793585" cy="5058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409263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403648" cy="6858000"/>
          </a:xfrm>
          <a:prstGeom prst="rect">
            <a:avLst/>
          </a:prstGeom>
        </p:spPr>
      </p:pic>
      <p:sp>
        <p:nvSpPr>
          <p:cNvPr id="2" name="Прямоугольник с двумя вырезанными противолежащими углами 1"/>
          <p:cNvSpPr/>
          <p:nvPr/>
        </p:nvSpPr>
        <p:spPr>
          <a:xfrm>
            <a:off x="0" y="6405333"/>
            <a:ext cx="9071992" cy="384043"/>
          </a:xfrm>
          <a:prstGeom prst="snip2Diag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08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700" dirty="0" smtClean="0">
                <a:solidFill>
                  <a:prstClr val="white"/>
                </a:solidFill>
              </a:rPr>
              <a:t>МКОУ «СОШ № 6» г.о. Нальчик КБР телефоны: 77 26 11; 77 77 56; 77 79 67; 77 39 58</a:t>
            </a:r>
            <a:endParaRPr lang="ru-RU" sz="1700" dirty="0">
              <a:solidFill>
                <a:prstClr val="white"/>
              </a:solidFill>
            </a:endParaRP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1547665" y="68627"/>
            <a:ext cx="7645231" cy="17281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600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974904" y="6040206"/>
            <a:ext cx="2133600" cy="365125"/>
          </a:xfrm>
        </p:spPr>
        <p:txBody>
          <a:bodyPr>
            <a:normAutofit/>
          </a:bodyPr>
          <a:lstStyle/>
          <a:p>
            <a:fld id="{2E1AE7FE-9857-4954-863E-6424AC6B47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68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331640" y="260650"/>
            <a:ext cx="7098012" cy="120032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2400" dirty="0" smtClean="0"/>
              <a:t>10.Осуществлена </a:t>
            </a:r>
            <a:r>
              <a:rPr lang="ru-RU" sz="2400" dirty="0"/>
              <a:t>замена светильников в 3-х кабинетах (географии, кабинетов начальной школы).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45159" y="1089612"/>
            <a:ext cx="78843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 </a:t>
            </a:r>
          </a:p>
          <a:p>
            <a:endParaRPr lang="ru-RU" dirty="0" smtClean="0"/>
          </a:p>
        </p:txBody>
      </p:sp>
      <p:pic>
        <p:nvPicPr>
          <p:cNvPr id="46081" name="Picture 1" descr="C:\Users\Андрей\Desktop\школа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7352" y="0"/>
            <a:ext cx="1220802" cy="1796819"/>
          </a:xfrm>
          <a:prstGeom prst="rect">
            <a:avLst/>
          </a:prstGeom>
          <a:noFill/>
        </p:spPr>
      </p:pic>
      <p:pic>
        <p:nvPicPr>
          <p:cNvPr id="3074" name="Picture 2" descr="C:\Users\Андрей\Desktop\cropped-6я-школа4-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" y="2"/>
            <a:ext cx="1195168" cy="1796817"/>
          </a:xfrm>
          <a:prstGeom prst="rect">
            <a:avLst/>
          </a:prstGeom>
          <a:noFill/>
        </p:spPr>
      </p:pic>
      <p:pic>
        <p:nvPicPr>
          <p:cNvPr id="9218" name="Picture 2" descr="D:\диск Д\Рабочий стол\РЕМОНТ\ремонт 2021-2022\IMG_20220913_124554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828" y="1295400"/>
            <a:ext cx="3760440" cy="5013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D:\диск Д\Рабочий стол\РЕМОНТ\ремонт 2021-2022\IMG_20220913_124008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4268" y="1306082"/>
            <a:ext cx="3744416" cy="4992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13585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403648" cy="6858000"/>
          </a:xfrm>
          <a:prstGeom prst="rect">
            <a:avLst/>
          </a:prstGeom>
        </p:spPr>
      </p:pic>
      <p:sp>
        <p:nvSpPr>
          <p:cNvPr id="2" name="Прямоугольник с двумя вырезанными противолежащими углами 1"/>
          <p:cNvSpPr/>
          <p:nvPr/>
        </p:nvSpPr>
        <p:spPr>
          <a:xfrm>
            <a:off x="0" y="6405333"/>
            <a:ext cx="9071992" cy="384043"/>
          </a:xfrm>
          <a:prstGeom prst="snip2Diag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08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700" dirty="0" smtClean="0">
                <a:solidFill>
                  <a:prstClr val="white"/>
                </a:solidFill>
              </a:rPr>
              <a:t>МКОУ «СОШ № 6» г.о. Нальчик КБР телефоны: 77 26 11; 77 77 56; 77 79 67; 77 39 58</a:t>
            </a:r>
            <a:endParaRPr lang="ru-RU" sz="1700" dirty="0">
              <a:solidFill>
                <a:prstClr val="white"/>
              </a:solidFill>
            </a:endParaRP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1547665" y="68627"/>
            <a:ext cx="7645231" cy="17281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600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974904" y="6040206"/>
            <a:ext cx="2133600" cy="365125"/>
          </a:xfrm>
        </p:spPr>
        <p:txBody>
          <a:bodyPr>
            <a:normAutofit/>
          </a:bodyPr>
          <a:lstStyle/>
          <a:p>
            <a:fld id="{2E1AE7FE-9857-4954-863E-6424AC6B47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69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331640" y="260650"/>
            <a:ext cx="7098012" cy="83099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2400" b="1" dirty="0" smtClean="0"/>
              <a:t>11. </a:t>
            </a:r>
            <a:r>
              <a:rPr lang="ru-RU" sz="2400" dirty="0" smtClean="0"/>
              <a:t>Приобретены </a:t>
            </a:r>
            <a:r>
              <a:rPr lang="ru-RU" sz="2400" dirty="0"/>
              <a:t>стулья в кабинет начальных классов (28 шт</a:t>
            </a:r>
            <a:r>
              <a:rPr lang="ru-RU" sz="2400" dirty="0" smtClean="0"/>
              <a:t>.).</a:t>
            </a:r>
            <a:endParaRPr lang="ru-RU" sz="24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115616" y="1220755"/>
            <a:ext cx="78843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 </a:t>
            </a:r>
          </a:p>
          <a:p>
            <a:endParaRPr lang="ru-RU" dirty="0" smtClean="0"/>
          </a:p>
        </p:txBody>
      </p:sp>
      <p:pic>
        <p:nvPicPr>
          <p:cNvPr id="46081" name="Picture 1" descr="C:\Users\Андрей\Desktop\школ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7352" y="0"/>
            <a:ext cx="1220802" cy="1796819"/>
          </a:xfrm>
          <a:prstGeom prst="rect">
            <a:avLst/>
          </a:prstGeom>
          <a:noFill/>
        </p:spPr>
      </p:pic>
      <p:pic>
        <p:nvPicPr>
          <p:cNvPr id="3074" name="Picture 2" descr="C:\Users\Андрей\Desktop\cropped-6я-школа4-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2"/>
            <a:ext cx="1195168" cy="1796817"/>
          </a:xfrm>
          <a:prstGeom prst="rect">
            <a:avLst/>
          </a:prstGeom>
          <a:noFill/>
        </p:spPr>
      </p:pic>
      <p:pic>
        <p:nvPicPr>
          <p:cNvPr id="10242" name="Picture 2" descr="D:\диск Д\Рабочий стол\РЕМОНТ\ремонт 2021-2022\IMG_20220913_12461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8582" y="1091647"/>
            <a:ext cx="3984127" cy="5312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409263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403648" cy="6858000"/>
          </a:xfrm>
          <a:prstGeom prst="rect">
            <a:avLst/>
          </a:prstGeom>
        </p:spPr>
      </p:pic>
      <p:sp>
        <p:nvSpPr>
          <p:cNvPr id="7" name="Объект 2"/>
          <p:cNvSpPr txBox="1">
            <a:spLocks/>
          </p:cNvSpPr>
          <p:nvPr/>
        </p:nvSpPr>
        <p:spPr>
          <a:xfrm>
            <a:off x="1547665" y="68627"/>
            <a:ext cx="7645231" cy="17281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600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974904" y="6040206"/>
            <a:ext cx="2133600" cy="365125"/>
          </a:xfrm>
        </p:spPr>
        <p:txBody>
          <a:bodyPr>
            <a:normAutofit/>
          </a:bodyPr>
          <a:lstStyle/>
          <a:p>
            <a:fld id="{2E1AE7FE-9857-4954-863E-6424AC6B47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331640" y="260649"/>
            <a:ext cx="6696744" cy="4616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Результаты ЕГЭ в 2022 году</a:t>
            </a:r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131073" name="Rectangle 1"/>
          <p:cNvSpPr>
            <a:spLocks noChangeArrowheads="1"/>
          </p:cNvSpPr>
          <p:nvPr/>
        </p:nvSpPr>
        <p:spPr bwMode="auto">
          <a:xfrm>
            <a:off x="0" y="-323165"/>
            <a:ext cx="18473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2" descr="C:\Users\Андрей\Desktop\cropped-6я-школа4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3"/>
            <a:ext cx="1000099" cy="1503550"/>
          </a:xfrm>
          <a:prstGeom prst="rect">
            <a:avLst/>
          </a:prstGeom>
          <a:noFill/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0969170"/>
              </p:ext>
            </p:extLst>
          </p:nvPr>
        </p:nvGraphicFramePr>
        <p:xfrm>
          <a:off x="1547665" y="1124744"/>
          <a:ext cx="6812784" cy="567661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15085"/>
                <a:gridCol w="872432"/>
                <a:gridCol w="630051"/>
                <a:gridCol w="1012214"/>
                <a:gridCol w="807085"/>
                <a:gridCol w="784983"/>
                <a:gridCol w="589425"/>
                <a:gridCol w="801509"/>
              </a:tblGrid>
              <a:tr h="127903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Предмет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Количество уч-ся, сдававших экзамен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Мини-</a:t>
                      </a:r>
                      <a:endParaRPr lang="ru-RU" sz="12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мальный балл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Количество результатов ниже минимального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Мин.</a:t>
                      </a:r>
                      <a:endParaRPr lang="ru-RU" sz="12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балл</a:t>
                      </a:r>
                      <a:endParaRPr lang="ru-RU" sz="12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по школе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Макс.</a:t>
                      </a:r>
                      <a:endParaRPr lang="ru-RU" sz="12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балл</a:t>
                      </a:r>
                      <a:endParaRPr lang="ru-RU" sz="12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по школе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Ср. баллпо школе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Средний балл по по городу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46510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Русский язык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65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</a:rPr>
                        <a:t>36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</a:rPr>
                        <a:t>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</a:rPr>
                        <a:t>34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</a:rPr>
                        <a:t>98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Times New Roman"/>
                        </a:rPr>
                        <a:t>69,3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</a:rPr>
                        <a:t>66,2</a:t>
                      </a:r>
                    </a:p>
                  </a:txBody>
                  <a:tcPr marL="68580" marR="68580" marT="0" marB="0"/>
                </a:tc>
              </a:tr>
              <a:tr h="46510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</a:rPr>
                        <a:t>24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</a:rPr>
                        <a:t>27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</a:rPr>
                        <a:t>27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</a:rPr>
                        <a:t>84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Times New Roman"/>
                        </a:rPr>
                        <a:t>54,4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</a:rPr>
                        <a:t>47,8</a:t>
                      </a:r>
                    </a:p>
                  </a:txBody>
                  <a:tcPr marL="68580" marR="68580" marT="0" marB="0"/>
                </a:tc>
              </a:tr>
              <a:tr h="50743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Матем. (проф)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</a:rPr>
                        <a:t>41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</a:rPr>
                        <a:t>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</a:rPr>
                        <a:t>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</a:rPr>
                        <a:t>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</a:rPr>
                        <a:t>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Times New Roman"/>
                        </a:rPr>
                        <a:t>3</a:t>
                      </a:r>
                      <a:r>
                        <a:rPr lang="en-US" sz="1200" b="1">
                          <a:effectLst/>
                          <a:latin typeface="Times New Roman"/>
                          <a:ea typeface="Times New Roman"/>
                        </a:rPr>
                        <a:t>,6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</a:rPr>
                        <a:t>3,5</a:t>
                      </a:r>
                    </a:p>
                  </a:txBody>
                  <a:tcPr marL="68580" marR="68580" marT="0" marB="0"/>
                </a:tc>
              </a:tr>
              <a:tr h="25371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Биология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</a:rPr>
                        <a:t>11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</a:rPr>
                        <a:t>36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</a:rPr>
                        <a:t>6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</a:rPr>
                        <a:t>9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</a:rPr>
                        <a:t>62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</a:rPr>
                        <a:t>34,8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/>
                          <a:ea typeface="Times New Roman"/>
                        </a:rPr>
                        <a:t>49</a:t>
                      </a:r>
                      <a:r>
                        <a:rPr lang="ru-RU" sz="1200">
                          <a:effectLst/>
                          <a:latin typeface="Times New Roman"/>
                          <a:ea typeface="Times New Roman"/>
                        </a:rPr>
                        <a:t>,1</a:t>
                      </a:r>
                    </a:p>
                  </a:txBody>
                  <a:tcPr marL="68580" marR="68580" marT="0" marB="0"/>
                </a:tc>
              </a:tr>
              <a:tr h="25371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История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/>
                          <a:ea typeface="Times New Roman"/>
                        </a:rPr>
                        <a:t>2</a:t>
                      </a:r>
                      <a:r>
                        <a:rPr lang="ru-RU" sz="1200">
                          <a:effectLst/>
                          <a:latin typeface="Times New Roman"/>
                          <a:ea typeface="Times New Roman"/>
                        </a:rPr>
                        <a:t>4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</a:rPr>
                        <a:t>32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/>
                          <a:ea typeface="Times New Roman"/>
                        </a:rPr>
                        <a:t>3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/>
                          <a:ea typeface="Times New Roman"/>
                        </a:rPr>
                        <a:t>5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/>
                          <a:ea typeface="Times New Roman"/>
                        </a:rPr>
                        <a:t>90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Times New Roman"/>
                          <a:ea typeface="Times New Roman"/>
                        </a:rPr>
                        <a:t>53</a:t>
                      </a:r>
                      <a:r>
                        <a:rPr lang="ru-RU" sz="1200" b="1">
                          <a:effectLst/>
                          <a:latin typeface="Times New Roman"/>
                          <a:ea typeface="Times New Roman"/>
                        </a:rPr>
                        <a:t>,1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</a:rPr>
                        <a:t>51,9</a:t>
                      </a:r>
                    </a:p>
                  </a:txBody>
                  <a:tcPr marL="68580" marR="68580" marT="0" marB="0"/>
                </a:tc>
              </a:tr>
              <a:tr h="25371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Химия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</a:rPr>
                        <a:t>9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</a:rPr>
                        <a:t>36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/>
                          <a:ea typeface="Times New Roman"/>
                        </a:rPr>
                        <a:t>6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/>
                          <a:ea typeface="Times New Roman"/>
                        </a:rPr>
                        <a:t>4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/>
                          <a:ea typeface="Times New Roman"/>
                        </a:rPr>
                        <a:t>65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/>
                          <a:ea typeface="Times New Roman"/>
                        </a:rPr>
                        <a:t>28,5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</a:rPr>
                        <a:t>44,5</a:t>
                      </a:r>
                    </a:p>
                  </a:txBody>
                  <a:tcPr marL="68580" marR="68580" marT="0" marB="0"/>
                </a:tc>
              </a:tr>
              <a:tr h="50743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Английский яз.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/>
                          <a:ea typeface="Times New Roman"/>
                        </a:rPr>
                        <a:t>1</a:t>
                      </a:r>
                      <a:r>
                        <a:rPr lang="ru-RU" sz="1200">
                          <a:effectLst/>
                          <a:latin typeface="Times New Roman"/>
                          <a:ea typeface="Times New Roman"/>
                        </a:rPr>
                        <a:t>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</a:rPr>
                        <a:t>22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/>
                          <a:ea typeface="Times New Roman"/>
                        </a:rPr>
                        <a:t>0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/>
                          <a:ea typeface="Times New Roman"/>
                        </a:rPr>
                        <a:t>26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/>
                          <a:ea typeface="Times New Roman"/>
                        </a:rPr>
                        <a:t>85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/>
                          <a:ea typeface="Times New Roman"/>
                        </a:rPr>
                        <a:t>6</a:t>
                      </a:r>
                      <a:r>
                        <a:rPr lang="ru-RU" sz="1200">
                          <a:effectLst/>
                          <a:latin typeface="Times New Roman"/>
                          <a:ea typeface="Times New Roman"/>
                        </a:rPr>
                        <a:t>3,3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</a:rPr>
                        <a:t>65</a:t>
                      </a:r>
                    </a:p>
                  </a:txBody>
                  <a:tcPr marL="68580" marR="68580" marT="0" marB="0"/>
                </a:tc>
              </a:tr>
              <a:tr h="46510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Обществозн.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</a:rPr>
                        <a:t>32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</a:rPr>
                        <a:t>42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/>
                          <a:ea typeface="Times New Roman"/>
                        </a:rPr>
                        <a:t>1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/>
                          <a:ea typeface="Times New Roman"/>
                        </a:rPr>
                        <a:t>40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/>
                          <a:ea typeface="Times New Roman"/>
                        </a:rPr>
                        <a:t>94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Times New Roman"/>
                          <a:ea typeface="Times New Roman"/>
                        </a:rPr>
                        <a:t>64,1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</a:rPr>
                        <a:t>52,4</a:t>
                      </a:r>
                    </a:p>
                  </a:txBody>
                  <a:tcPr marL="68580" marR="68580" marT="0" marB="0"/>
                </a:tc>
              </a:tr>
              <a:tr h="25371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Физика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/>
                          <a:ea typeface="Times New Roman"/>
                        </a:rPr>
                        <a:t>7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</a:rPr>
                        <a:t>36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/>
                          <a:ea typeface="Times New Roman"/>
                        </a:rPr>
                        <a:t>1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/>
                          <a:ea typeface="Times New Roman"/>
                        </a:rPr>
                        <a:t>29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/>
                          <a:ea typeface="Times New Roman"/>
                        </a:rPr>
                        <a:t>74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Times New Roman"/>
                          <a:ea typeface="Times New Roman"/>
                        </a:rPr>
                        <a:t>48,7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</a:rPr>
                        <a:t>46</a:t>
                      </a:r>
                    </a:p>
                  </a:txBody>
                  <a:tcPr marL="68580" marR="68580" marT="0" marB="0"/>
                </a:tc>
              </a:tr>
              <a:tr h="25371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География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/>
                          <a:ea typeface="Times New Roman"/>
                        </a:rPr>
                        <a:t>5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</a:rPr>
                        <a:t>37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/>
                          <a:ea typeface="Times New Roman"/>
                        </a:rPr>
                        <a:t>3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/>
                          <a:ea typeface="Times New Roman"/>
                        </a:rPr>
                        <a:t>15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/>
                          <a:ea typeface="Times New Roman"/>
                        </a:rPr>
                        <a:t>41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/>
                          <a:ea typeface="Times New Roman"/>
                        </a:rPr>
                        <a:t>26</a:t>
                      </a:r>
                      <a:r>
                        <a:rPr lang="ru-RU" sz="1200">
                          <a:effectLst/>
                          <a:latin typeface="Times New Roman"/>
                          <a:ea typeface="Times New Roman"/>
                        </a:rPr>
                        <a:t>,5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</a:rPr>
                        <a:t>35,2</a:t>
                      </a:r>
                    </a:p>
                  </a:txBody>
                  <a:tcPr marL="68580" marR="68580" marT="0" marB="0"/>
                </a:tc>
              </a:tr>
              <a:tr h="25371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Литература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</a:rPr>
                        <a:t>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</a:rPr>
                        <a:t>32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/>
                          <a:ea typeface="Times New Roman"/>
                        </a:rPr>
                        <a:t>0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/>
                          <a:ea typeface="Times New Roman"/>
                        </a:rPr>
                        <a:t>3</a:t>
                      </a:r>
                      <a:r>
                        <a:rPr lang="ru-RU" sz="1200">
                          <a:effectLst/>
                          <a:latin typeface="Times New Roman"/>
                          <a:ea typeface="Times New Roman"/>
                        </a:rPr>
                        <a:t>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/>
                          <a:ea typeface="Times New Roman"/>
                        </a:rPr>
                        <a:t>3</a:t>
                      </a:r>
                      <a:r>
                        <a:rPr lang="ru-RU" sz="1200">
                          <a:effectLst/>
                          <a:latin typeface="Times New Roman"/>
                          <a:ea typeface="Times New Roman"/>
                        </a:rPr>
                        <a:t>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/>
                          <a:ea typeface="Times New Roman"/>
                        </a:rPr>
                        <a:t>3</a:t>
                      </a:r>
                      <a:r>
                        <a:rPr lang="ru-RU" sz="1200">
                          <a:effectLst/>
                          <a:latin typeface="Times New Roman"/>
                          <a:ea typeface="Times New Roman"/>
                        </a:rPr>
                        <a:t>4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</a:rPr>
                        <a:t>46,7</a:t>
                      </a:r>
                    </a:p>
                  </a:txBody>
                  <a:tcPr marL="68580" marR="68580" marT="0" marB="0"/>
                </a:tc>
              </a:tr>
              <a:tr h="46510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Информатика 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</a:rPr>
                        <a:t>9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</a:rPr>
                        <a:t>40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</a:rPr>
                        <a:t>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</a:rPr>
                        <a:t>43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</a:rPr>
                        <a:t>78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Times New Roman"/>
                        </a:rPr>
                        <a:t>62,8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50</a:t>
                      </a: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1409263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403648" cy="6858000"/>
          </a:xfrm>
          <a:prstGeom prst="rect">
            <a:avLst/>
          </a:prstGeom>
        </p:spPr>
      </p:pic>
      <p:sp>
        <p:nvSpPr>
          <p:cNvPr id="2" name="Прямоугольник с двумя вырезанными противолежащими углами 1"/>
          <p:cNvSpPr/>
          <p:nvPr/>
        </p:nvSpPr>
        <p:spPr>
          <a:xfrm>
            <a:off x="0" y="6405333"/>
            <a:ext cx="9071992" cy="384043"/>
          </a:xfrm>
          <a:prstGeom prst="snip2Diag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08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700" dirty="0" smtClean="0">
                <a:solidFill>
                  <a:prstClr val="white"/>
                </a:solidFill>
              </a:rPr>
              <a:t>МКОУ «СОШ № 6» г.о. Нальчик КБР телефоны: 77 26 11; 77 77 56; 77 79 67; 77 39 58</a:t>
            </a:r>
            <a:endParaRPr lang="ru-RU" sz="1700" dirty="0">
              <a:solidFill>
                <a:prstClr val="white"/>
              </a:solidFill>
            </a:endParaRP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1547665" y="68627"/>
            <a:ext cx="7645231" cy="17281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600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974904" y="6040206"/>
            <a:ext cx="2133600" cy="365125"/>
          </a:xfrm>
        </p:spPr>
        <p:txBody>
          <a:bodyPr/>
          <a:lstStyle/>
          <a:p>
            <a:fld id="{2E1AE7FE-9857-4954-863E-6424AC6B47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70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331640" y="260650"/>
            <a:ext cx="7488832" cy="120032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2400" b="1" dirty="0" smtClean="0"/>
              <a:t>12. </a:t>
            </a:r>
            <a:r>
              <a:rPr lang="ru-RU" sz="2400" dirty="0" smtClean="0"/>
              <a:t>Установлены </a:t>
            </a:r>
            <a:r>
              <a:rPr lang="ru-RU" sz="2400" dirty="0"/>
              <a:t>15 камер видеонаблюдения в учебных кабинетах и 1 камера на лестничной площадке со встроенными микрофонами. 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115616" y="1220755"/>
            <a:ext cx="78843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 </a:t>
            </a:r>
          </a:p>
          <a:p>
            <a:endParaRPr lang="ru-RU" dirty="0" smtClean="0"/>
          </a:p>
        </p:txBody>
      </p:sp>
      <p:pic>
        <p:nvPicPr>
          <p:cNvPr id="46081" name="Picture 1" descr="C:\Users\Андрей\Desktop\школ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7352" y="0"/>
            <a:ext cx="1220802" cy="1796819"/>
          </a:xfrm>
          <a:prstGeom prst="rect">
            <a:avLst/>
          </a:prstGeom>
          <a:noFill/>
        </p:spPr>
      </p:pic>
      <p:pic>
        <p:nvPicPr>
          <p:cNvPr id="3074" name="Picture 2" descr="C:\Users\Андрей\Desktop\cropped-6я-школа4-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2"/>
            <a:ext cx="1195168" cy="1796817"/>
          </a:xfrm>
          <a:prstGeom prst="rect">
            <a:avLst/>
          </a:prstGeom>
          <a:noFill/>
        </p:spPr>
      </p:pic>
      <p:pic>
        <p:nvPicPr>
          <p:cNvPr id="11266" name="Picture 2" descr="D:\диск Д\Рабочий стол\РЕМОНТ\ремонт 2021-2022\M2eqVaB7D67nNKEYjPAH000000group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208" y="1467064"/>
            <a:ext cx="2835006" cy="2268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D:\диск Д\Рабочий стол\РЕМОНТ\ремонт 2021-2022\NfYSynawRA08jknF5WRP000000group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1448938"/>
            <a:ext cx="2880320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D:\диск Д\Рабочий стол\РЕМОНТ\ремонт 2021-2022\on5VadWlS8T42CLxhmgs000000group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1448938"/>
            <a:ext cx="2699792" cy="2159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 descr="D:\диск Д\Рабочий стол\РЕМОНТ\ремонт 2021-2022\QZ9QAWMb2RHr05iNZhbw000000group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049" y="3753194"/>
            <a:ext cx="2968656" cy="2374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D:\диск Д\Рабочий стол\РЕМОНТ\ремонт 2021-2022\raoipayjA3l6bArb5Ui0000000group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6343" y="3608772"/>
            <a:ext cx="3074693" cy="2459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1" name="Picture 7" descr="D:\диск Д\Рабочий стол\РЕМОНТ\ремонт 2021-2022\XZTirT1nHx9QgQD9A3Ab000000group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4182" y="3588671"/>
            <a:ext cx="3099818" cy="2479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496873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403648" cy="6858000"/>
          </a:xfrm>
          <a:prstGeom prst="rect">
            <a:avLst/>
          </a:prstGeom>
        </p:spPr>
      </p:pic>
      <p:sp>
        <p:nvSpPr>
          <p:cNvPr id="2" name="Прямоугольник с двумя вырезанными противолежащими углами 1"/>
          <p:cNvSpPr/>
          <p:nvPr/>
        </p:nvSpPr>
        <p:spPr>
          <a:xfrm>
            <a:off x="0" y="6405333"/>
            <a:ext cx="9071992" cy="384043"/>
          </a:xfrm>
          <a:prstGeom prst="snip2Diag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08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700" dirty="0" smtClean="0">
                <a:solidFill>
                  <a:prstClr val="white"/>
                </a:solidFill>
              </a:rPr>
              <a:t>МКОУ «СОШ № 6» г.о. Нальчик КБР телефоны: 77 26 11; 77 77 56; 77 79 67; 77 39 58</a:t>
            </a:r>
            <a:endParaRPr lang="ru-RU" sz="1700" dirty="0">
              <a:solidFill>
                <a:prstClr val="white"/>
              </a:solidFill>
            </a:endParaRP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1547665" y="68627"/>
            <a:ext cx="7645231" cy="17281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600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974904" y="6040206"/>
            <a:ext cx="2133600" cy="365125"/>
          </a:xfrm>
        </p:spPr>
        <p:txBody>
          <a:bodyPr/>
          <a:lstStyle/>
          <a:p>
            <a:fld id="{2E1AE7FE-9857-4954-863E-6424AC6B47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71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331640" y="260650"/>
            <a:ext cx="7668344" cy="4616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400" b="1" dirty="0" smtClean="0"/>
              <a:t>13. </a:t>
            </a:r>
            <a:r>
              <a:rPr lang="ru-RU" sz="2400" dirty="0" smtClean="0"/>
              <a:t>Приобретен </a:t>
            </a:r>
            <a:r>
              <a:rPr lang="ru-RU" sz="2400" dirty="0"/>
              <a:t>теннисный стол и ракетки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115616" y="1220755"/>
            <a:ext cx="78843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 </a:t>
            </a:r>
          </a:p>
          <a:p>
            <a:endParaRPr lang="ru-RU" dirty="0" smtClean="0"/>
          </a:p>
        </p:txBody>
      </p:sp>
      <p:pic>
        <p:nvPicPr>
          <p:cNvPr id="46081" name="Picture 1" descr="C:\Users\Андрей\Desktop\школ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7352" y="0"/>
            <a:ext cx="1220802" cy="1796819"/>
          </a:xfrm>
          <a:prstGeom prst="rect">
            <a:avLst/>
          </a:prstGeom>
          <a:noFill/>
        </p:spPr>
      </p:pic>
      <p:pic>
        <p:nvPicPr>
          <p:cNvPr id="3074" name="Picture 2" descr="C:\Users\Андрей\Desktop\cropped-6я-школа4-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2"/>
            <a:ext cx="1195168" cy="1796817"/>
          </a:xfrm>
          <a:prstGeom prst="rect">
            <a:avLst/>
          </a:prstGeom>
          <a:noFill/>
        </p:spPr>
      </p:pic>
      <p:pic>
        <p:nvPicPr>
          <p:cNvPr id="14338" name="Picture 2" descr="D:\диск Д\Рабочий стол\РЕМОНТ\ремонт 2021-2022\IMG_20220913_17111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937" y="898409"/>
            <a:ext cx="3899775" cy="519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D:\диск Д\Рабочий стол\РЕМОНТ\ремонт 2021-2022\IMG_20220913_171146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7711" y="898410"/>
            <a:ext cx="3899775" cy="5199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409263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403648" cy="6858000"/>
          </a:xfrm>
          <a:prstGeom prst="rect">
            <a:avLst/>
          </a:prstGeom>
        </p:spPr>
      </p:pic>
      <p:sp>
        <p:nvSpPr>
          <p:cNvPr id="2" name="Прямоугольник с двумя вырезанными противолежащими углами 1"/>
          <p:cNvSpPr/>
          <p:nvPr/>
        </p:nvSpPr>
        <p:spPr>
          <a:xfrm>
            <a:off x="0" y="6405333"/>
            <a:ext cx="9071992" cy="384043"/>
          </a:xfrm>
          <a:prstGeom prst="snip2Diag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08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700" dirty="0" smtClean="0">
                <a:solidFill>
                  <a:prstClr val="white"/>
                </a:solidFill>
              </a:rPr>
              <a:t>МКОУ «СОШ № 6» г.о. Нальчик КБР телефоны: 77 26 11; 77 77 56; 77 79 67; 77 39 58</a:t>
            </a:r>
            <a:endParaRPr lang="ru-RU" sz="1700" dirty="0">
              <a:solidFill>
                <a:prstClr val="white"/>
              </a:solidFill>
            </a:endParaRP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1547665" y="68627"/>
            <a:ext cx="7645231" cy="17281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600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974904" y="6040206"/>
            <a:ext cx="2133600" cy="365125"/>
          </a:xfrm>
        </p:spPr>
        <p:txBody>
          <a:bodyPr/>
          <a:lstStyle/>
          <a:p>
            <a:fld id="{2E1AE7FE-9857-4954-863E-6424AC6B47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72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59632" y="260650"/>
            <a:ext cx="7812360" cy="120032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2400" b="1" dirty="0" smtClean="0"/>
              <a:t>14. </a:t>
            </a:r>
            <a:r>
              <a:rPr lang="ru-RU" sz="2400" dirty="0" smtClean="0"/>
              <a:t>Приобретена </a:t>
            </a:r>
            <a:r>
              <a:rPr lang="ru-RU" sz="2400" dirty="0"/>
              <a:t>форма (майки с логотипом школы) для участия в спортивных соревнованиях обучающимся начальной школы.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112722" y="1220755"/>
            <a:ext cx="78843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 </a:t>
            </a:r>
          </a:p>
          <a:p>
            <a:endParaRPr lang="ru-RU" dirty="0" smtClean="0"/>
          </a:p>
        </p:txBody>
      </p:sp>
      <p:pic>
        <p:nvPicPr>
          <p:cNvPr id="46081" name="Picture 1" descr="C:\Users\Андрей\Desktop\школ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7352" y="0"/>
            <a:ext cx="1220802" cy="1796819"/>
          </a:xfrm>
          <a:prstGeom prst="rect">
            <a:avLst/>
          </a:prstGeom>
          <a:noFill/>
        </p:spPr>
      </p:pic>
      <p:pic>
        <p:nvPicPr>
          <p:cNvPr id="3074" name="Picture 2" descr="C:\Users\Андрей\Desktop\cropped-6я-школа4-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2"/>
            <a:ext cx="1195168" cy="1796817"/>
          </a:xfrm>
          <a:prstGeom prst="rect">
            <a:avLst/>
          </a:prstGeom>
          <a:noFill/>
        </p:spPr>
      </p:pic>
      <p:pic>
        <p:nvPicPr>
          <p:cNvPr id="17410" name="Picture 2" descr="C:\Users\user\Desktop\Достижение обучающихся 2021-2022 год\Достижение обучающихся 2021-2022 год — копия\20220805_15592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7858" y="1439330"/>
            <a:ext cx="5115908" cy="4962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917744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403648" cy="6858000"/>
          </a:xfrm>
          <a:prstGeom prst="rect">
            <a:avLst/>
          </a:prstGeom>
        </p:spPr>
      </p:pic>
      <p:sp>
        <p:nvSpPr>
          <p:cNvPr id="2" name="Прямоугольник с двумя вырезанными противолежащими углами 1"/>
          <p:cNvSpPr/>
          <p:nvPr/>
        </p:nvSpPr>
        <p:spPr>
          <a:xfrm>
            <a:off x="0" y="6405333"/>
            <a:ext cx="9071992" cy="384043"/>
          </a:xfrm>
          <a:prstGeom prst="snip2Diag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08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700" dirty="0" smtClean="0">
                <a:solidFill>
                  <a:prstClr val="white"/>
                </a:solidFill>
              </a:rPr>
              <a:t>МКОУ «СОШ № 6» г.о. Нальчик КБР телефоны: 77 26 11; 77 77 56; 77 79 67; 77 39 58</a:t>
            </a:r>
            <a:endParaRPr lang="ru-RU" sz="1700" dirty="0">
              <a:solidFill>
                <a:prstClr val="white"/>
              </a:solidFill>
            </a:endParaRP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1547665" y="68627"/>
            <a:ext cx="7645231" cy="17281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600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974904" y="6040206"/>
            <a:ext cx="2133600" cy="365125"/>
          </a:xfrm>
        </p:spPr>
        <p:txBody>
          <a:bodyPr/>
          <a:lstStyle/>
          <a:p>
            <a:fld id="{2E1AE7FE-9857-4954-863E-6424AC6B47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73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357290" y="500043"/>
            <a:ext cx="7031134" cy="120032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2400" b="1" dirty="0" smtClean="0"/>
              <a:t>15. </a:t>
            </a:r>
            <a:r>
              <a:rPr lang="ru-RU" sz="2400" dirty="0" smtClean="0"/>
              <a:t>Осуществлена </a:t>
            </a:r>
            <a:r>
              <a:rPr lang="ru-RU" sz="2400" dirty="0"/>
              <a:t>установка двух флагштоков во дворе школы.</a:t>
            </a:r>
          </a:p>
          <a:p>
            <a:pPr algn="ctr"/>
            <a:endParaRPr lang="ru-RU" sz="2400" dirty="0" smtClean="0"/>
          </a:p>
        </p:txBody>
      </p:sp>
      <p:sp>
        <p:nvSpPr>
          <p:cNvPr id="8" name="Прямоугольник 7"/>
          <p:cNvSpPr/>
          <p:nvPr/>
        </p:nvSpPr>
        <p:spPr>
          <a:xfrm>
            <a:off x="1259632" y="1000108"/>
            <a:ext cx="78843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 </a:t>
            </a:r>
          </a:p>
          <a:p>
            <a:endParaRPr lang="ru-RU" dirty="0" smtClean="0"/>
          </a:p>
        </p:txBody>
      </p:sp>
      <p:pic>
        <p:nvPicPr>
          <p:cNvPr id="46081" name="Picture 1" descr="C:\Users\Андрей\Desktop\школ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7352" y="0"/>
            <a:ext cx="1220802" cy="1796819"/>
          </a:xfrm>
          <a:prstGeom prst="rect">
            <a:avLst/>
          </a:prstGeom>
          <a:noFill/>
        </p:spPr>
      </p:pic>
      <p:pic>
        <p:nvPicPr>
          <p:cNvPr id="3074" name="Picture 2" descr="C:\Users\Андрей\Desktop\cropped-6я-школа4-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2"/>
            <a:ext cx="1195168" cy="1796817"/>
          </a:xfrm>
          <a:prstGeom prst="rect">
            <a:avLst/>
          </a:prstGeom>
          <a:noFill/>
        </p:spPr>
      </p:pic>
      <p:pic>
        <p:nvPicPr>
          <p:cNvPr id="13314" name="Picture 2" descr="D:\диск Д\Рабочий стол\РЕМОНТ\ремонт 2021-2022\IMG_20220913_17085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482388"/>
            <a:ext cx="3741511" cy="4988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D:\диск Д\Рабочий стол\РЕМОНТ\ремонт 2021-2022\IMG_20220913_17091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508351"/>
            <a:ext cx="3672408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409263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403648" cy="6858000"/>
          </a:xfrm>
          <a:prstGeom prst="rect">
            <a:avLst/>
          </a:prstGeom>
        </p:spPr>
      </p:pic>
      <p:sp>
        <p:nvSpPr>
          <p:cNvPr id="2" name="Прямоугольник с двумя вырезанными противолежащими углами 1"/>
          <p:cNvSpPr/>
          <p:nvPr/>
        </p:nvSpPr>
        <p:spPr>
          <a:xfrm>
            <a:off x="0" y="6405333"/>
            <a:ext cx="9071992" cy="384043"/>
          </a:xfrm>
          <a:prstGeom prst="snip2Diag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08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700" dirty="0" smtClean="0">
                <a:solidFill>
                  <a:prstClr val="white"/>
                </a:solidFill>
              </a:rPr>
              <a:t>МКОУ «СОШ № 6» г.о. Нальчик КБР телефоны: 77 26 11; 77 77 56; 77 79 67; 77 39 58</a:t>
            </a:r>
            <a:endParaRPr lang="ru-RU" sz="1700" dirty="0">
              <a:solidFill>
                <a:prstClr val="white"/>
              </a:solidFill>
            </a:endParaRP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1547665" y="68627"/>
            <a:ext cx="7645231" cy="17281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600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974904" y="6040206"/>
            <a:ext cx="2133600" cy="365125"/>
          </a:xfrm>
        </p:spPr>
        <p:txBody>
          <a:bodyPr/>
          <a:lstStyle/>
          <a:p>
            <a:fld id="{2E1AE7FE-9857-4954-863E-6424AC6B47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74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357290" y="500043"/>
            <a:ext cx="7031134" cy="120032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2400" b="1" dirty="0" smtClean="0"/>
              <a:t>16. </a:t>
            </a:r>
            <a:r>
              <a:rPr lang="ru-RU" sz="2400" dirty="0"/>
              <a:t>	Осуществлен вывоз бытового мусора и очистка защитного сооружения школы.</a:t>
            </a:r>
          </a:p>
          <a:p>
            <a:pPr algn="ctr"/>
            <a:endParaRPr lang="ru-RU" sz="2400" dirty="0" smtClean="0"/>
          </a:p>
        </p:txBody>
      </p:sp>
      <p:sp>
        <p:nvSpPr>
          <p:cNvPr id="8" name="Прямоугольник 7"/>
          <p:cNvSpPr/>
          <p:nvPr/>
        </p:nvSpPr>
        <p:spPr>
          <a:xfrm>
            <a:off x="1259632" y="1000108"/>
            <a:ext cx="78843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 </a:t>
            </a:r>
          </a:p>
          <a:p>
            <a:endParaRPr lang="ru-RU" dirty="0" smtClean="0"/>
          </a:p>
        </p:txBody>
      </p:sp>
      <p:pic>
        <p:nvPicPr>
          <p:cNvPr id="46081" name="Picture 1" descr="C:\Users\Андрей\Desktop\школ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7352" y="0"/>
            <a:ext cx="1220802" cy="1796819"/>
          </a:xfrm>
          <a:prstGeom prst="rect">
            <a:avLst/>
          </a:prstGeom>
          <a:noFill/>
        </p:spPr>
      </p:pic>
      <p:pic>
        <p:nvPicPr>
          <p:cNvPr id="3074" name="Picture 2" descr="C:\Users\Андрей\Desktop\cropped-6я-школа4-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2"/>
            <a:ext cx="1195168" cy="1796817"/>
          </a:xfrm>
          <a:prstGeom prst="rect">
            <a:avLst/>
          </a:prstGeom>
          <a:noFill/>
        </p:spPr>
      </p:pic>
      <p:pic>
        <p:nvPicPr>
          <p:cNvPr id="12290" name="Picture 2" descr="D:\диск Д\Рабочий стол\РЕМОНТ\ремонт 2021-2022\IMG_20220820_09243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31259"/>
            <a:ext cx="4535996" cy="3401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D:\диск Д\Рабочий стол\РЕМОНТ\ремонт 2021-2022\IMG_20220827_091504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022" y="1931259"/>
            <a:ext cx="4504301" cy="3378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720373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403648" cy="6858000"/>
          </a:xfrm>
          <a:prstGeom prst="rect">
            <a:avLst/>
          </a:prstGeom>
        </p:spPr>
      </p:pic>
      <p:sp>
        <p:nvSpPr>
          <p:cNvPr id="2" name="Прямоугольник с двумя вырезанными противолежащими углами 1"/>
          <p:cNvSpPr/>
          <p:nvPr/>
        </p:nvSpPr>
        <p:spPr>
          <a:xfrm>
            <a:off x="0" y="6405333"/>
            <a:ext cx="9071992" cy="384043"/>
          </a:xfrm>
          <a:prstGeom prst="snip2Diag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08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700" dirty="0" smtClean="0">
                <a:solidFill>
                  <a:prstClr val="white"/>
                </a:solidFill>
              </a:rPr>
              <a:t>МКОУ «СОШ № 6» г.о. Нальчик КБР телефоны: 77 26 11; 77 77 56; 77 79 67; 77 39 58</a:t>
            </a:r>
            <a:endParaRPr lang="ru-RU" sz="1700" dirty="0">
              <a:solidFill>
                <a:prstClr val="white"/>
              </a:solidFill>
            </a:endParaRP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1547665" y="68627"/>
            <a:ext cx="7645231" cy="17281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600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974904" y="6040206"/>
            <a:ext cx="2133600" cy="365125"/>
          </a:xfrm>
        </p:spPr>
        <p:txBody>
          <a:bodyPr/>
          <a:lstStyle/>
          <a:p>
            <a:fld id="{2E1AE7FE-9857-4954-863E-6424AC6B47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75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331640" y="260649"/>
            <a:ext cx="6696744" cy="86177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 smtClean="0"/>
              <a:t>С 1 сентября 2021 года по 1 сентября 2022 года </a:t>
            </a:r>
            <a:endParaRPr lang="ru-RU" sz="1600" dirty="0" smtClean="0"/>
          </a:p>
          <a:p>
            <a:pPr algn="ctr"/>
            <a:r>
              <a:rPr lang="ru-RU" sz="1600" b="1" dirty="0" smtClean="0"/>
              <a:t>за счет бюджета и привлеченных внебюджетных средств (спонсорской помощи):</a:t>
            </a:r>
            <a:endParaRPr lang="ru-RU" sz="1600" b="1" dirty="0">
              <a:solidFill>
                <a:srgbClr val="002060"/>
              </a:solidFill>
            </a:endParaRPr>
          </a:p>
        </p:txBody>
      </p:sp>
      <p:pic>
        <p:nvPicPr>
          <p:cNvPr id="72706" name="Picture 2" descr="http://www.school6kbr.narod.ru/index.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1259632" cy="1728452"/>
          </a:xfrm>
          <a:prstGeom prst="rect">
            <a:avLst/>
          </a:prstGeom>
          <a:noFill/>
        </p:spPr>
      </p:pic>
      <p:pic>
        <p:nvPicPr>
          <p:cNvPr id="9" name="Picture 2" descr="C:\Users\Андрей\Desktop\cropped-6я-школа4-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2"/>
            <a:ext cx="1195168" cy="1796817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1323545" y="1536175"/>
            <a:ext cx="705678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r>
              <a:rPr lang="ru-RU" dirty="0">
                <a:latin typeface="Arial"/>
                <a:ea typeface="Calibri"/>
                <a:cs typeface="Times New Roman"/>
              </a:rPr>
              <a:t>Осуществлен ремонт кабинета балкарского языка и литературы, кабинета завхоза.</a:t>
            </a:r>
            <a:endParaRPr lang="ru-RU" sz="1600" dirty="0">
              <a:latin typeface="Arial"/>
              <a:ea typeface="Calibri"/>
              <a:cs typeface="Times New Roman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r>
              <a:rPr lang="ru-RU" dirty="0">
                <a:latin typeface="Arial"/>
                <a:ea typeface="Calibri"/>
                <a:cs typeface="Times New Roman"/>
              </a:rPr>
              <a:t>Осуществлен ремонт (побелка, покраска) запасного лестничного перехода с цокольного этажа до 4 этажа).</a:t>
            </a:r>
            <a:endParaRPr lang="ru-RU" sz="1600" dirty="0">
              <a:latin typeface="Arial"/>
              <a:ea typeface="Calibri"/>
              <a:cs typeface="Times New Roman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r>
              <a:rPr lang="ru-RU" dirty="0">
                <a:latin typeface="Arial"/>
                <a:ea typeface="Calibri"/>
                <a:cs typeface="Times New Roman"/>
              </a:rPr>
              <a:t>Осуществлена замена светильников в 3-х кабинетах (географии, кабинетов начальной школы).</a:t>
            </a:r>
            <a:endParaRPr lang="ru-RU" sz="1600" dirty="0">
              <a:latin typeface="Arial"/>
              <a:ea typeface="Calibri"/>
              <a:cs typeface="Times New Roman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r>
              <a:rPr lang="ru-RU" dirty="0">
                <a:latin typeface="Arial"/>
                <a:ea typeface="Calibri"/>
                <a:cs typeface="Times New Roman"/>
              </a:rPr>
              <a:t>Приобретены стулья в кабинет начальных классов (28 шт.).</a:t>
            </a:r>
            <a:endParaRPr lang="ru-RU" sz="1600" dirty="0">
              <a:latin typeface="Arial"/>
              <a:ea typeface="Calibri"/>
              <a:cs typeface="Times New Roman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r>
              <a:rPr lang="ru-RU" dirty="0">
                <a:latin typeface="Arial"/>
                <a:ea typeface="Calibri"/>
                <a:cs typeface="Times New Roman"/>
              </a:rPr>
              <a:t>Приобретен теннисный стол и ракетки. </a:t>
            </a:r>
            <a:endParaRPr lang="ru-RU" sz="1600" dirty="0">
              <a:latin typeface="Arial"/>
              <a:ea typeface="Calibri"/>
              <a:cs typeface="Times New Roman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r>
              <a:rPr lang="ru-RU" dirty="0">
                <a:latin typeface="Arial"/>
                <a:ea typeface="Calibri"/>
                <a:cs typeface="Times New Roman"/>
              </a:rPr>
              <a:t>Приобретена форма (майки с логотипом школы) для участия в спортивных соревнованиях обучающимся начальной школы.</a:t>
            </a:r>
            <a:endParaRPr lang="ru-RU" sz="1600" dirty="0">
              <a:latin typeface="Arial"/>
              <a:ea typeface="Calibri"/>
              <a:cs typeface="Times New Roman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r>
              <a:rPr lang="ru-RU" dirty="0">
                <a:latin typeface="Arial"/>
                <a:ea typeface="Calibri"/>
                <a:cs typeface="Times New Roman"/>
              </a:rPr>
              <a:t>Осуществлена замена 4-х дверей служебных помещений на цокольном этаже.</a:t>
            </a:r>
            <a:endParaRPr lang="ru-RU" sz="1600" dirty="0">
              <a:latin typeface="Arial"/>
              <a:ea typeface="Calibri"/>
              <a:cs typeface="Times New Roman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r>
              <a:rPr lang="ru-RU" dirty="0">
                <a:latin typeface="Arial"/>
                <a:ea typeface="Calibri"/>
                <a:cs typeface="Times New Roman"/>
              </a:rPr>
              <a:t>Осуществлен ремонт процедурного кабинета.</a:t>
            </a:r>
            <a:endParaRPr lang="ru-RU" sz="1600" dirty="0">
              <a:latin typeface="Arial"/>
              <a:ea typeface="Calibri"/>
              <a:cs typeface="Times New Roman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r>
              <a:rPr lang="ru-RU" dirty="0">
                <a:latin typeface="Arial"/>
                <a:ea typeface="Calibri"/>
                <a:cs typeface="Times New Roman"/>
              </a:rPr>
              <a:t>Осуществлен ремонт служебного помещения на 1 этаже</a:t>
            </a:r>
            <a:endParaRPr lang="ru-RU" sz="1600" dirty="0">
              <a:latin typeface="Arial"/>
              <a:ea typeface="Calibri"/>
              <a:cs typeface="Times New Roman"/>
            </a:endParaRPr>
          </a:p>
          <a:p>
            <a:pPr marL="1135380">
              <a:spcAft>
                <a:spcPts val="0"/>
              </a:spcAft>
            </a:pPr>
            <a:r>
              <a:rPr lang="ru-RU" dirty="0">
                <a:latin typeface="Arial"/>
                <a:ea typeface="Calibri"/>
                <a:cs typeface="Times New Roman"/>
              </a:rPr>
              <a:t> </a:t>
            </a:r>
            <a:endParaRPr lang="ru-RU" sz="1600" dirty="0">
              <a:effectLst/>
              <a:latin typeface="Arial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1409263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403648" cy="6858000"/>
          </a:xfrm>
          <a:prstGeom prst="rect">
            <a:avLst/>
          </a:prstGeom>
        </p:spPr>
      </p:pic>
      <p:sp>
        <p:nvSpPr>
          <p:cNvPr id="2" name="Прямоугольник с двумя вырезанными противолежащими углами 1"/>
          <p:cNvSpPr/>
          <p:nvPr/>
        </p:nvSpPr>
        <p:spPr>
          <a:xfrm>
            <a:off x="0" y="6405333"/>
            <a:ext cx="9071992" cy="384043"/>
          </a:xfrm>
          <a:prstGeom prst="snip2Diag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08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700" dirty="0" smtClean="0">
                <a:solidFill>
                  <a:prstClr val="white"/>
                </a:solidFill>
              </a:rPr>
              <a:t>МКОУ «СОШ № 6» г.о. Нальчик КБР телефоны: 77 26 11; 77 77 56; 77 79 67; 77 39 58</a:t>
            </a:r>
            <a:endParaRPr lang="ru-RU" sz="1700" dirty="0">
              <a:solidFill>
                <a:prstClr val="white"/>
              </a:solidFill>
            </a:endParaRP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1547665" y="68627"/>
            <a:ext cx="7645231" cy="17281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600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974904" y="6040206"/>
            <a:ext cx="2133600" cy="365125"/>
          </a:xfrm>
        </p:spPr>
        <p:txBody>
          <a:bodyPr/>
          <a:lstStyle/>
          <a:p>
            <a:fld id="{2E1AE7FE-9857-4954-863E-6424AC6B47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76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331640" y="243041"/>
            <a:ext cx="6696744" cy="86177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 smtClean="0"/>
              <a:t>С 1 сентября 2021 года по 1 сентября 2022 года </a:t>
            </a:r>
            <a:endParaRPr lang="ru-RU" sz="1600" dirty="0" smtClean="0"/>
          </a:p>
          <a:p>
            <a:pPr algn="ctr"/>
            <a:r>
              <a:rPr lang="ru-RU" sz="1600" b="1" dirty="0" smtClean="0"/>
              <a:t>за счет средств бюджета и привлеченных внебюджетных средств (спонсорской помощи):</a:t>
            </a:r>
            <a:endParaRPr lang="ru-RU" sz="1600" b="1" dirty="0">
              <a:solidFill>
                <a:srgbClr val="002060"/>
              </a:solidFill>
            </a:endParaRPr>
          </a:p>
        </p:txBody>
      </p:sp>
      <p:pic>
        <p:nvPicPr>
          <p:cNvPr id="72706" name="Picture 2" descr="http://www.school6kbr.narod.ru/index.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1259632" cy="1728452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1835696" y="1196752"/>
            <a:ext cx="6912768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sz="2000" dirty="0" smtClean="0"/>
          </a:p>
          <a:p>
            <a:pPr lvl="0"/>
            <a:endParaRPr lang="ru-RU" dirty="0"/>
          </a:p>
        </p:txBody>
      </p:sp>
      <p:pic>
        <p:nvPicPr>
          <p:cNvPr id="9" name="Picture 2" descr="C:\Users\Андрей\Desktop\cropped-6я-школа4-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2"/>
            <a:ext cx="1195168" cy="1796817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899592" y="965043"/>
            <a:ext cx="8172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35380">
              <a:spcAft>
                <a:spcPts val="0"/>
              </a:spcAft>
            </a:pPr>
            <a:r>
              <a:rPr lang="ru-RU" dirty="0">
                <a:latin typeface="Arial"/>
                <a:ea typeface="Calibri"/>
                <a:cs typeface="Times New Roman"/>
              </a:rPr>
              <a:t> </a:t>
            </a:r>
            <a:endParaRPr lang="ru-RU" sz="1600" dirty="0">
              <a:latin typeface="Arial"/>
              <a:ea typeface="Calibri"/>
              <a:cs typeface="Times New Roman"/>
            </a:endParaRPr>
          </a:p>
          <a:p>
            <a:pPr lvl="0">
              <a:spcAft>
                <a:spcPts val="0"/>
              </a:spcAft>
            </a:pPr>
            <a:endParaRPr lang="ru-RU" dirty="0">
              <a:latin typeface="Arial"/>
              <a:ea typeface="Calibri"/>
              <a:cs typeface="Times New Roman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431271" y="1443841"/>
            <a:ext cx="727280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10</a:t>
            </a:r>
            <a:r>
              <a:rPr lang="ru-RU" dirty="0"/>
              <a:t>.	Установлены 15 камер видеонаблюдения в учебных кабинетах и 1 камера на лестничной площадке со встроенными микрофонами.</a:t>
            </a:r>
          </a:p>
          <a:p>
            <a:r>
              <a:rPr lang="ru-RU" dirty="0"/>
              <a:t>11.	Осуществлена установка двух флагштоков во дворе школы.</a:t>
            </a:r>
          </a:p>
          <a:p>
            <a:r>
              <a:rPr lang="ru-RU" dirty="0"/>
              <a:t>12.	Приобретен спортивный инвентарь (мячи, ракетки).</a:t>
            </a:r>
          </a:p>
          <a:p>
            <a:r>
              <a:rPr lang="ru-RU" dirty="0"/>
              <a:t>13.	Осуществлен капитальный ремонт кабинета ИВТ с заменой системы освещения и установкой </a:t>
            </a:r>
            <a:r>
              <a:rPr lang="ru-RU" dirty="0" err="1"/>
              <a:t>ламината</a:t>
            </a:r>
            <a:r>
              <a:rPr lang="ru-RU" dirty="0"/>
              <a:t>.</a:t>
            </a:r>
          </a:p>
          <a:p>
            <a:r>
              <a:rPr lang="ru-RU" dirty="0"/>
              <a:t>14.	Осуществлена замена линолеума в коридоре 4 этажа.</a:t>
            </a:r>
          </a:p>
          <a:p>
            <a:r>
              <a:rPr lang="ru-RU" dirty="0"/>
              <a:t>15.	Осуществлен ремонт кабинета истории и обществознания с заменой напольного покрытия.</a:t>
            </a:r>
          </a:p>
          <a:p>
            <a:r>
              <a:rPr lang="ru-RU" dirty="0"/>
              <a:t>16.	Осуществлен ремонт кабинета бухгалтерии.</a:t>
            </a:r>
          </a:p>
          <a:p>
            <a:r>
              <a:rPr lang="ru-RU" dirty="0"/>
              <a:t>17.	Осуществлен вывоз бытового мусора и очистка защитного сооружения школы. </a:t>
            </a:r>
          </a:p>
        </p:txBody>
      </p:sp>
    </p:spTree>
    <p:extLst>
      <p:ext uri="{BB962C8B-B14F-4D97-AF65-F5344CB8AC3E}">
        <p14:creationId xmlns:p14="http://schemas.microsoft.com/office/powerpoint/2010/main" val="151409263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403648" cy="6858000"/>
          </a:xfrm>
          <a:prstGeom prst="rect">
            <a:avLst/>
          </a:prstGeom>
        </p:spPr>
      </p:pic>
      <p:sp>
        <p:nvSpPr>
          <p:cNvPr id="2" name="Прямоугольник с двумя вырезанными противолежащими углами 1"/>
          <p:cNvSpPr/>
          <p:nvPr/>
        </p:nvSpPr>
        <p:spPr>
          <a:xfrm>
            <a:off x="0" y="6405333"/>
            <a:ext cx="9071992" cy="384043"/>
          </a:xfrm>
          <a:prstGeom prst="snip2Diag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08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700" dirty="0" smtClean="0">
                <a:solidFill>
                  <a:prstClr val="white"/>
                </a:solidFill>
              </a:rPr>
              <a:t>МКОУ «СОШ № 6» г.о. Нальчик КБР телефоны: 77 26 11; 77 77 56; 77 79 67; 77 39 58</a:t>
            </a:r>
            <a:endParaRPr lang="ru-RU" sz="1700" dirty="0">
              <a:solidFill>
                <a:prstClr val="white"/>
              </a:solidFill>
            </a:endParaRP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1547665" y="68627"/>
            <a:ext cx="7645231" cy="17281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600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974904" y="6040206"/>
            <a:ext cx="2133600" cy="365125"/>
          </a:xfrm>
        </p:spPr>
        <p:txBody>
          <a:bodyPr/>
          <a:lstStyle/>
          <a:p>
            <a:fld id="{2E1AE7FE-9857-4954-863E-6424AC6B47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77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331640" y="260649"/>
            <a:ext cx="6696744" cy="83099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О планируемых расходах привлеченных средств в </a:t>
            </a:r>
            <a:r>
              <a:rPr lang="ru-RU" sz="2400" b="1" dirty="0" smtClean="0"/>
              <a:t>2022 </a:t>
            </a:r>
            <a:r>
              <a:rPr lang="ru-RU" sz="2400" b="1" dirty="0" smtClean="0"/>
              <a:t>– </a:t>
            </a:r>
            <a:r>
              <a:rPr lang="ru-RU" sz="2400" b="1" dirty="0" smtClean="0"/>
              <a:t>2023 </a:t>
            </a:r>
            <a:r>
              <a:rPr lang="ru-RU" sz="2400" b="1" dirty="0" smtClean="0"/>
              <a:t>учебном году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971600" y="1124745"/>
            <a:ext cx="78843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 </a:t>
            </a:r>
          </a:p>
          <a:p>
            <a:r>
              <a:rPr lang="ru-RU" dirty="0" smtClean="0"/>
              <a:t> </a:t>
            </a:r>
          </a:p>
        </p:txBody>
      </p:sp>
      <p:pic>
        <p:nvPicPr>
          <p:cNvPr id="46081" name="Picture 1" descr="C:\Users\Андрей\Desktop\школ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7352" y="0"/>
            <a:ext cx="1220802" cy="1796819"/>
          </a:xfrm>
          <a:prstGeom prst="rect">
            <a:avLst/>
          </a:prstGeom>
          <a:noFill/>
        </p:spPr>
      </p:pic>
      <p:pic>
        <p:nvPicPr>
          <p:cNvPr id="3074" name="Picture 2" descr="C:\Users\Андрей\Desktop\cropped-6я-школа4-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2"/>
            <a:ext cx="1195168" cy="1796817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2195736" y="1428737"/>
            <a:ext cx="6336704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dirty="0" smtClean="0"/>
              <a:t>Текущие расходы (тревожная кнопка, интернет, канцтовары, моющие средства и др.);</a:t>
            </a:r>
          </a:p>
          <a:p>
            <a:pPr lvl="0"/>
            <a:r>
              <a:rPr lang="ru-RU" sz="2000" dirty="0" smtClean="0"/>
              <a:t>Ремонтные работы в коридоре 1 этажа здания школы (покраска, побелка);</a:t>
            </a:r>
          </a:p>
          <a:p>
            <a:pPr lvl="0"/>
            <a:r>
              <a:rPr lang="ru-RU" sz="2000" dirty="0" smtClean="0"/>
              <a:t>Интерактивные доски и проекторы;</a:t>
            </a:r>
          </a:p>
          <a:p>
            <a:pPr lvl="0"/>
            <a:r>
              <a:rPr lang="ru-RU" sz="2000" dirty="0" smtClean="0"/>
              <a:t>Замена устаревшего компьютерного оборудования;</a:t>
            </a:r>
          </a:p>
          <a:p>
            <a:pPr lvl="0"/>
            <a:r>
              <a:rPr lang="ru-RU" sz="2000" dirty="0" smtClean="0"/>
              <a:t>Обустройства КПП, пункта (поста) охраны;</a:t>
            </a:r>
            <a:endParaRPr lang="ru-RU" sz="2000" dirty="0" smtClean="0"/>
          </a:p>
          <a:p>
            <a:pPr lvl="0"/>
            <a:endParaRPr lang="ru-RU" sz="2000" dirty="0" smtClean="0"/>
          </a:p>
          <a:p>
            <a:pPr lvl="0"/>
            <a:endParaRPr lang="ru-RU" sz="2000" dirty="0" smtClean="0"/>
          </a:p>
          <a:p>
            <a:pPr lvl="0"/>
            <a:endParaRPr lang="ru-RU" sz="2000" dirty="0" smtClean="0"/>
          </a:p>
          <a:p>
            <a:pPr lvl="0"/>
            <a:endParaRPr lang="ru-RU" sz="2000" dirty="0" smtClean="0"/>
          </a:p>
          <a:p>
            <a:pPr lvl="0"/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1409263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403648" cy="6858000"/>
          </a:xfrm>
          <a:prstGeom prst="rect">
            <a:avLst/>
          </a:prstGeom>
        </p:spPr>
      </p:pic>
      <p:sp>
        <p:nvSpPr>
          <p:cNvPr id="2" name="Прямоугольник с двумя вырезанными противолежащими углами 1"/>
          <p:cNvSpPr/>
          <p:nvPr/>
        </p:nvSpPr>
        <p:spPr>
          <a:xfrm>
            <a:off x="0" y="6405333"/>
            <a:ext cx="9071992" cy="384043"/>
          </a:xfrm>
          <a:prstGeom prst="snip2Diag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08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700" dirty="0" smtClean="0">
                <a:solidFill>
                  <a:prstClr val="white"/>
                </a:solidFill>
              </a:rPr>
              <a:t>МКОУ «СОШ № 6» г.о. Нальчик КБР телефоны: 77 26 11; 77 77 56; 77 79 67; 77 39 58</a:t>
            </a:r>
            <a:endParaRPr lang="ru-RU" sz="1700" dirty="0">
              <a:solidFill>
                <a:prstClr val="white"/>
              </a:solidFill>
            </a:endParaRP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1547665" y="68627"/>
            <a:ext cx="7645231" cy="17281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600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974904" y="6040206"/>
            <a:ext cx="2133600" cy="365125"/>
          </a:xfrm>
        </p:spPr>
        <p:txBody>
          <a:bodyPr/>
          <a:lstStyle/>
          <a:p>
            <a:fld id="{2E1AE7FE-9857-4954-863E-6424AC6B47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78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03648" y="260648"/>
            <a:ext cx="6696744" cy="4616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О планах на перспективу </a:t>
            </a:r>
          </a:p>
        </p:txBody>
      </p:sp>
      <p:pic>
        <p:nvPicPr>
          <p:cNvPr id="46081" name="Picture 1" descr="C:\Users\Андрей\Desktop\школ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7352" y="0"/>
            <a:ext cx="1220802" cy="1796819"/>
          </a:xfrm>
          <a:prstGeom prst="rect">
            <a:avLst/>
          </a:prstGeom>
          <a:noFill/>
        </p:spPr>
      </p:pic>
      <p:pic>
        <p:nvPicPr>
          <p:cNvPr id="3074" name="Picture 2" descr="C:\Users\Андрей\Desktop\cropped-6я-школа4-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2"/>
            <a:ext cx="1195168" cy="1796817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899592" y="1052736"/>
            <a:ext cx="7776864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3"/>
            <a:r>
              <a:rPr lang="ru-RU" sz="2000" dirty="0" smtClean="0"/>
              <a:t>Ремонт в классных кабинетах.</a:t>
            </a:r>
          </a:p>
          <a:p>
            <a:pPr lvl="3"/>
            <a:r>
              <a:rPr lang="ru-RU" sz="2000" dirty="0" smtClean="0"/>
              <a:t>Замена светильников в кабинетах.</a:t>
            </a:r>
          </a:p>
          <a:p>
            <a:pPr lvl="3"/>
            <a:r>
              <a:rPr lang="ru-RU" sz="2000" b="1" dirty="0" smtClean="0"/>
              <a:t>Строительство спортивного зала школы</a:t>
            </a:r>
            <a:r>
              <a:rPr lang="ru-RU" sz="2000" dirty="0" smtClean="0"/>
              <a:t>.</a:t>
            </a:r>
          </a:p>
          <a:p>
            <a:pPr lvl="3"/>
            <a:r>
              <a:rPr lang="ru-RU" sz="2000" dirty="0" smtClean="0"/>
              <a:t>Расширение столовой.</a:t>
            </a:r>
          </a:p>
          <a:p>
            <a:pPr lvl="3"/>
            <a:r>
              <a:rPr lang="ru-RU" sz="2000" dirty="0" smtClean="0"/>
              <a:t>Приобретение мебели и оборудования.</a:t>
            </a:r>
          </a:p>
          <a:p>
            <a:pPr lvl="3"/>
            <a:r>
              <a:rPr lang="ru-RU" sz="2000" dirty="0" smtClean="0"/>
              <a:t>Обустройство спортивной площадки.</a:t>
            </a:r>
          </a:p>
          <a:p>
            <a:pPr lvl="0"/>
            <a:endParaRPr lang="ru-RU" sz="2000" dirty="0" smtClean="0"/>
          </a:p>
          <a:p>
            <a:pPr lvl="0"/>
            <a:endParaRPr lang="ru-RU" sz="2000" dirty="0" smtClean="0"/>
          </a:p>
          <a:p>
            <a:pPr lvl="0"/>
            <a:endParaRPr lang="ru-RU" sz="2000" dirty="0" smtClean="0"/>
          </a:p>
          <a:p>
            <a:pPr lvl="0"/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1409263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403648" cy="6858000"/>
          </a:xfrm>
          <a:prstGeom prst="rect">
            <a:avLst/>
          </a:prstGeom>
        </p:spPr>
      </p:pic>
      <p:sp>
        <p:nvSpPr>
          <p:cNvPr id="2" name="Прямоугольник с двумя вырезанными противолежащими углами 1"/>
          <p:cNvSpPr/>
          <p:nvPr/>
        </p:nvSpPr>
        <p:spPr>
          <a:xfrm>
            <a:off x="0" y="6405333"/>
            <a:ext cx="9071992" cy="384043"/>
          </a:xfrm>
          <a:prstGeom prst="snip2Diag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08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700" dirty="0" smtClean="0">
                <a:solidFill>
                  <a:prstClr val="white"/>
                </a:solidFill>
              </a:rPr>
              <a:t>МКОУ «СОШ № 6» г.о. Нальчик КБР телефоны: 77 26 11; 77 77 56; 77 79 67; 77 39 58</a:t>
            </a:r>
            <a:endParaRPr lang="ru-RU" sz="1700" dirty="0">
              <a:solidFill>
                <a:prstClr val="white"/>
              </a:solidFill>
            </a:endParaRP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1547665" y="68627"/>
            <a:ext cx="7645231" cy="17281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600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974904" y="6040206"/>
            <a:ext cx="2133600" cy="365125"/>
          </a:xfrm>
        </p:spPr>
        <p:txBody>
          <a:bodyPr>
            <a:normAutofit/>
          </a:bodyPr>
          <a:lstStyle/>
          <a:p>
            <a:fld id="{2E1AE7FE-9857-4954-863E-6424AC6B47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79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03648" y="260648"/>
            <a:ext cx="6696744" cy="4616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Объявления</a:t>
            </a:r>
          </a:p>
        </p:txBody>
      </p:sp>
      <p:pic>
        <p:nvPicPr>
          <p:cNvPr id="46081" name="Picture 1" descr="C:\Users\Андрей\Desktop\школ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7352" y="0"/>
            <a:ext cx="1220802" cy="1796819"/>
          </a:xfrm>
          <a:prstGeom prst="rect">
            <a:avLst/>
          </a:prstGeom>
          <a:noFill/>
        </p:spPr>
      </p:pic>
      <p:pic>
        <p:nvPicPr>
          <p:cNvPr id="3074" name="Picture 2" descr="C:\Users\Андрей\Desktop\cropped-6я-школа4-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2"/>
            <a:ext cx="1195168" cy="1796817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899592" y="1052736"/>
            <a:ext cx="7776864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3"/>
            <a:r>
              <a:rPr lang="ru-RU" sz="2000" dirty="0" smtClean="0"/>
              <a:t>Об обеспечении усиленного режима охраны школы.</a:t>
            </a:r>
          </a:p>
          <a:p>
            <a:pPr lvl="3"/>
            <a:r>
              <a:rPr lang="ru-RU" sz="2000" dirty="0" smtClean="0"/>
              <a:t>Об </a:t>
            </a:r>
            <a:r>
              <a:rPr lang="ru-RU" sz="2000" dirty="0" smtClean="0"/>
              <a:t>обеспечении санитарного режима в </a:t>
            </a:r>
            <a:r>
              <a:rPr lang="ru-RU" sz="2000" dirty="0" smtClean="0"/>
              <a:t>школе. </a:t>
            </a:r>
            <a:r>
              <a:rPr lang="ru-RU" sz="2000" dirty="0" smtClean="0"/>
              <a:t>Профилактика заболеваний в школе.</a:t>
            </a:r>
          </a:p>
          <a:p>
            <a:pPr lvl="3"/>
            <a:endParaRPr lang="ru-RU" sz="2000" dirty="0" smtClean="0"/>
          </a:p>
          <a:p>
            <a:pPr lvl="3"/>
            <a:endParaRPr lang="ru-RU" sz="2000" dirty="0" smtClean="0"/>
          </a:p>
          <a:p>
            <a:pPr lvl="0"/>
            <a:endParaRPr lang="ru-RU" sz="2000" dirty="0" smtClean="0"/>
          </a:p>
          <a:p>
            <a:pPr lvl="0"/>
            <a:endParaRPr lang="ru-RU" sz="2000" dirty="0" smtClean="0"/>
          </a:p>
          <a:p>
            <a:pPr lvl="0"/>
            <a:endParaRPr lang="ru-RU" sz="2000" dirty="0" smtClean="0"/>
          </a:p>
          <a:p>
            <a:pPr lvl="0"/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1409263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7224" y="428604"/>
            <a:ext cx="7689850" cy="563563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Сравнительный анализ результатов </a:t>
            </a:r>
            <a:r>
              <a:rPr lang="ru-RU" sz="28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ЕГЭ</a:t>
            </a:r>
          </a:p>
        </p:txBody>
      </p:sp>
      <p:pic>
        <p:nvPicPr>
          <p:cNvPr id="6" name="Picture 2" descr="C:\Users\Андрей\Desktop\cropped-6я-школа4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3"/>
            <a:ext cx="855299" cy="1285858"/>
          </a:xfrm>
          <a:prstGeom prst="rect">
            <a:avLst/>
          </a:prstGeom>
          <a:noFill/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2831768182"/>
              </p:ext>
            </p:extLst>
          </p:nvPr>
        </p:nvGraphicFramePr>
        <p:xfrm>
          <a:off x="539552" y="1283426"/>
          <a:ext cx="8352930" cy="482760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43627"/>
                <a:gridCol w="1074972"/>
                <a:gridCol w="1101929"/>
                <a:gridCol w="1101929"/>
                <a:gridCol w="1042959"/>
                <a:gridCol w="1193757"/>
                <a:gridCol w="1193757"/>
              </a:tblGrid>
              <a:tr h="226105">
                <a:tc rowSpan="2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</a:rPr>
                        <a:t>Предмет </a:t>
                      </a: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/>
                          <a:ea typeface="Times New Roman"/>
                        </a:rPr>
                        <a:t>2019-2020 </a:t>
                      </a:r>
                      <a:r>
                        <a:rPr lang="ru-RU" sz="1600" dirty="0" err="1">
                          <a:effectLst/>
                          <a:latin typeface="Times New Roman"/>
                          <a:ea typeface="Times New Roman"/>
                        </a:rPr>
                        <a:t>уч.г</a:t>
                      </a: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</a:rPr>
                        <a:t>.</a:t>
                      </a: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/>
                          <a:ea typeface="Times New Roman"/>
                        </a:rPr>
                        <a:t>2020-2021уч.г</a:t>
                      </a: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</a:rPr>
                        <a:t>.</a:t>
                      </a: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/>
                          <a:ea typeface="Times New Roman"/>
                        </a:rPr>
                        <a:t>2021-20212уч.г</a:t>
                      </a: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</a:rPr>
                        <a:t>.</a:t>
                      </a: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13052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Times New Roman"/>
                        </a:rPr>
                        <a:t>Кол-во уч-ся, выбравших. предмет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</a:rPr>
                        <a:t>Средний балл по школе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</a:rPr>
                        <a:t>Кол-во уч-ся, выбравших. предмет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Times New Roman"/>
                        </a:rPr>
                        <a:t>Средний балл по школе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Times New Roman"/>
                        </a:rPr>
                        <a:t>Кол-во уч-ся, выбравших. предмет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Times New Roman"/>
                        </a:rPr>
                        <a:t>Средний балл по школе</a:t>
                      </a:r>
                    </a:p>
                  </a:txBody>
                  <a:tcPr marL="68580" marR="68580" marT="0" marB="0"/>
                </a:tc>
              </a:tr>
              <a:tr h="24666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</a:rPr>
                        <a:t>Русский язык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72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</a:rPr>
                        <a:t>70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</a:rPr>
                        <a:t>44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</a:rPr>
                        <a:t>69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</a:rPr>
                        <a:t>65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</a:rPr>
                        <a:t>69,3</a:t>
                      </a:r>
                    </a:p>
                  </a:txBody>
                  <a:tcPr marL="68580" marR="68580" marT="0" marB="0"/>
                </a:tc>
              </a:tr>
              <a:tr h="24666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Times New Roman"/>
                        </a:rPr>
                        <a:t>Матем.(баз)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</a:rPr>
                        <a:t>41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</a:rPr>
                        <a:t>3</a:t>
                      </a:r>
                      <a:r>
                        <a:rPr lang="en-US" sz="1200">
                          <a:effectLst/>
                          <a:latin typeface="Times New Roman"/>
                          <a:ea typeface="Times New Roman"/>
                        </a:rPr>
                        <a:t>,6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4666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Times New Roman"/>
                        </a:rPr>
                        <a:t>Матем(проф)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</a:rPr>
                        <a:t>27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</a:rPr>
                        <a:t>56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</a:rPr>
                        <a:t>16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</a:rPr>
                        <a:t>58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</a:rPr>
                        <a:t>24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54,4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4666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Times New Roman"/>
                        </a:rPr>
                        <a:t>Биология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</a:rPr>
                        <a:t>22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</a:rPr>
                        <a:t>47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</a:rPr>
                        <a:t>12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</a:rPr>
                        <a:t>47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</a:rPr>
                        <a:t>11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34,8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4666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Times New Roman"/>
                        </a:rPr>
                        <a:t>История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</a:rPr>
                        <a:t>21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</a:rPr>
                        <a:t>57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</a:rPr>
                        <a:t>11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</a:rPr>
                        <a:t>47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</a:rPr>
                        <a:t>24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53,1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4666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Times New Roman"/>
                        </a:rPr>
                        <a:t>Химия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</a:rPr>
                        <a:t>21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</a:rPr>
                        <a:t>52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</a:rPr>
                        <a:t>12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</a:rPr>
                        <a:t>31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</a:rPr>
                        <a:t>9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28,5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49332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Times New Roman"/>
                        </a:rPr>
                        <a:t>Обществознание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</a:rPr>
                        <a:t>33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</a:rPr>
                        <a:t>58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</a:rPr>
                        <a:t>26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</a:rPr>
                        <a:t>61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</a:rPr>
                        <a:t>32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64,1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4666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Times New Roman"/>
                        </a:rPr>
                        <a:t>Физика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</a:rPr>
                        <a:t>16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</a:rPr>
                        <a:t>55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</a:rPr>
                        <a:t>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</a:rPr>
                        <a:t>61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</a:rPr>
                        <a:t>9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</a:rPr>
                        <a:t>48,7</a:t>
                      </a:r>
                    </a:p>
                  </a:txBody>
                  <a:tcPr marL="68580" marR="68580" marT="0" marB="0"/>
                </a:tc>
              </a:tr>
              <a:tr h="49332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Times New Roman"/>
                        </a:rPr>
                        <a:t>Английский яз.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</a:rPr>
                        <a:t>8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</a:rPr>
                        <a:t>68,5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</a:rPr>
                        <a:t>6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</a:rPr>
                        <a:t>60,5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</a:rPr>
                        <a:t>12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</a:rPr>
                        <a:t>63.3</a:t>
                      </a:r>
                    </a:p>
                  </a:txBody>
                  <a:tcPr marL="68580" marR="68580" marT="0" marB="0"/>
                </a:tc>
              </a:tr>
              <a:tr h="24666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Times New Roman"/>
                        </a:rPr>
                        <a:t>География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</a:rPr>
                        <a:t>4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</a:rPr>
                        <a:t>48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</a:rPr>
                        <a:t>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</a:rPr>
                        <a:t>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</a:rPr>
                        <a:t>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</a:rPr>
                        <a:t>26,5</a:t>
                      </a:r>
                    </a:p>
                  </a:txBody>
                  <a:tcPr marL="68580" marR="68580" marT="0" marB="0"/>
                </a:tc>
              </a:tr>
              <a:tr h="24666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Times New Roman"/>
                        </a:rPr>
                        <a:t>Литература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4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48,5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5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54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2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34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4666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Times New Roman"/>
                        </a:rPr>
                        <a:t>Информатика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4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48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2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63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9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62,8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4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4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4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4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" accel="10000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0" accel="10000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1" descr="C:\Users\Андрей\Desktop\DSC00750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619672" y="17240"/>
            <a:ext cx="7524328" cy="6840760"/>
          </a:xfrm>
          <a:prstGeom prst="rect">
            <a:avLst/>
          </a:prstGeom>
          <a:noFill/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D19F0-4726-4784-BBD7-2F602B4A98C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80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827584" y="1862101"/>
            <a:ext cx="7776863" cy="2600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6600" b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СПАСИБО ЗА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6600" b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ВНИМАНИЕ!</a:t>
            </a:r>
            <a:endParaRPr lang="ru-RU" sz="66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1" descr="C:\Users\Андрей\Desktop\школ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7352" y="0"/>
            <a:ext cx="1677426" cy="246889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400" b="1" dirty="0" smtClean="0">
                <a:solidFill>
                  <a:srgbClr val="C00000"/>
                </a:solidFill>
              </a:rPr>
              <a:t>Итоги муниципального этапа Всероссийских олимпиад школьников</a:t>
            </a:r>
          </a:p>
        </p:txBody>
      </p:sp>
      <p:pic>
        <p:nvPicPr>
          <p:cNvPr id="5" name="Picture 2" descr="C:\Users\Андрей\Desktop\cropped-6я-школа4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3"/>
            <a:ext cx="950334" cy="1428734"/>
          </a:xfrm>
          <a:prstGeom prst="rect">
            <a:avLst/>
          </a:prstGeom>
          <a:noFill/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4138457910"/>
              </p:ext>
            </p:extLst>
          </p:nvPr>
        </p:nvGraphicFramePr>
        <p:xfrm>
          <a:off x="930456" y="1428738"/>
          <a:ext cx="7818008" cy="458954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36194"/>
                <a:gridCol w="2083767"/>
                <a:gridCol w="630603"/>
                <a:gridCol w="1859132"/>
                <a:gridCol w="1008112"/>
                <a:gridCol w="1800200"/>
              </a:tblGrid>
              <a:tr h="47167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№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ФИО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класс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effectLst/>
                        </a:rPr>
                        <a:t>предмет</a:t>
                      </a:r>
                      <a:endParaRPr lang="ru-RU" sz="1800" dirty="0" smtClean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endParaRPr lang="ru-RU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статус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учитель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37453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1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i="0" dirty="0"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Моргунова Вероника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i="0"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200" b="1" i="0" dirty="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Биология</a:t>
                      </a:r>
                      <a:endParaRPr lang="ru-RU" sz="1200" b="1" i="0" dirty="0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i="0" dirty="0"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Призер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dirty="0" err="1" smtClean="0"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Чипова</a:t>
                      </a:r>
                      <a:r>
                        <a:rPr lang="ru-RU" sz="1200" b="1" i="0" dirty="0" smtClean="0"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Диана </a:t>
                      </a:r>
                      <a:r>
                        <a:rPr lang="ru-RU" sz="1200" b="1" i="0" dirty="0" err="1" smtClean="0"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Андзоровна</a:t>
                      </a:r>
                      <a:endParaRPr lang="ru-RU" sz="1200" b="1" i="0" dirty="0" smtClean="0">
                        <a:solidFill>
                          <a:srgbClr val="FF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</a:tr>
              <a:tr h="37453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2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i="0"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Жилоков Зураб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i="0"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200" b="1" i="0" dirty="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Биология</a:t>
                      </a:r>
                      <a:endParaRPr lang="ru-RU" sz="1200" b="1" i="0" dirty="0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i="0" dirty="0"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Призер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dirty="0" err="1" smtClean="0"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Чипова</a:t>
                      </a:r>
                      <a:r>
                        <a:rPr lang="ru-RU" sz="1200" b="1" i="0" dirty="0" smtClean="0"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Диана </a:t>
                      </a:r>
                      <a:r>
                        <a:rPr lang="ru-RU" sz="1200" b="1" i="0" dirty="0" err="1" smtClean="0"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Андзоровна</a:t>
                      </a:r>
                      <a:endParaRPr lang="ru-RU" sz="1200" b="1" i="0" dirty="0" smtClean="0">
                        <a:solidFill>
                          <a:srgbClr val="FF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</a:tr>
              <a:tr h="37453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3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i="0"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Байсиева Арнела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i="0"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200" b="1" i="0" dirty="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ОБЖ</a:t>
                      </a:r>
                      <a:endParaRPr lang="ru-RU" sz="1200" b="1" i="0" dirty="0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i="0" dirty="0"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Призер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i="0" dirty="0" err="1" smtClean="0"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Байсиев</a:t>
                      </a:r>
                      <a:r>
                        <a:rPr lang="ru-RU" sz="1200" b="1" i="0" dirty="0" smtClean="0"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 Рамазан </a:t>
                      </a:r>
                      <a:r>
                        <a:rPr lang="ru-RU" sz="1200" b="1" i="0" dirty="0" err="1" smtClean="0"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Махмудович</a:t>
                      </a:r>
                      <a:endParaRPr lang="ru-RU" sz="1200" b="1" i="0" dirty="0" smtClean="0">
                        <a:solidFill>
                          <a:srgbClr val="FF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1200" b="1" i="0" dirty="0">
                        <a:solidFill>
                          <a:srgbClr val="FF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</a:tr>
              <a:tr h="37453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4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i="0"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Ойтов Рустам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i="0" dirty="0"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200" b="1" i="0" dirty="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ОБЖ</a:t>
                      </a:r>
                      <a:endParaRPr lang="ru-RU" sz="1200" b="1" i="0" dirty="0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i="0" dirty="0"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Призер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dirty="0" err="1" smtClean="0"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Байсиев</a:t>
                      </a:r>
                      <a:r>
                        <a:rPr lang="ru-RU" sz="1200" b="1" i="0" dirty="0" smtClean="0"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 Рамазан </a:t>
                      </a:r>
                      <a:r>
                        <a:rPr lang="ru-RU" sz="1200" b="1" i="0" dirty="0" err="1" smtClean="0"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Махмудович</a:t>
                      </a:r>
                      <a:endParaRPr lang="ru-RU" sz="1200" b="1" i="0" dirty="0" smtClean="0">
                        <a:solidFill>
                          <a:srgbClr val="FF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1200" b="1" i="0" dirty="0">
                        <a:solidFill>
                          <a:srgbClr val="FF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</a:tr>
              <a:tr h="37453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5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i="0"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Понежева Дарина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i="0"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dirty="0" smtClean="0"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Обществознание </a:t>
                      </a:r>
                    </a:p>
                    <a:p>
                      <a:endParaRPr lang="ru-RU" sz="1200" b="1" i="0" dirty="0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i="0"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Призер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dirty="0" smtClean="0"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Маркина Ирина Петровна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1200" b="1" i="0" dirty="0">
                        <a:solidFill>
                          <a:srgbClr val="FF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</a:tr>
              <a:tr h="37453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6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i="0"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Бечелова Айдана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i="0"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200" b="1" i="0" dirty="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Обществознание </a:t>
                      </a:r>
                    </a:p>
                    <a:p>
                      <a:endParaRPr lang="ru-RU" sz="1200" b="1" i="0" dirty="0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i="0"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Призер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dirty="0" err="1" smtClean="0"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Лукьяева</a:t>
                      </a:r>
                      <a:r>
                        <a:rPr lang="ru-RU" sz="1200" b="1" i="0" dirty="0" smtClean="0"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Жанна </a:t>
                      </a:r>
                      <a:r>
                        <a:rPr lang="ru-RU" sz="1200" b="1" i="0" dirty="0" err="1" smtClean="0"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Мухталимовна</a:t>
                      </a:r>
                      <a:endParaRPr lang="ru-RU" sz="1200" b="1" i="0" dirty="0" smtClean="0">
                        <a:solidFill>
                          <a:srgbClr val="FF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1200" b="1" i="0" dirty="0">
                        <a:solidFill>
                          <a:srgbClr val="FF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</a:tr>
              <a:tr h="37453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7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i="0"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Распопова Анастасия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i="0"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9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dirty="0" smtClean="0"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Право </a:t>
                      </a:r>
                    </a:p>
                    <a:p>
                      <a:endParaRPr lang="ru-RU" sz="1200" b="1" i="0" dirty="0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i="0"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Призер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dirty="0" err="1" smtClean="0"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Макоева</a:t>
                      </a:r>
                      <a:r>
                        <a:rPr lang="ru-RU" sz="1200" b="1" i="0" dirty="0" smtClean="0"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r>
                        <a:rPr lang="ru-RU" sz="1200" b="1" i="0" dirty="0" err="1" smtClean="0"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Асият</a:t>
                      </a:r>
                      <a:r>
                        <a:rPr lang="ru-RU" sz="1200" b="1" i="0" dirty="0" smtClean="0"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r>
                        <a:rPr lang="ru-RU" sz="1200" b="1" i="0" dirty="0" err="1" smtClean="0"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Латифовна</a:t>
                      </a:r>
                      <a:endParaRPr lang="ru-RU" sz="1200" b="1" i="0" dirty="0" smtClean="0">
                        <a:solidFill>
                          <a:srgbClr val="FF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1200" b="1" i="0" dirty="0">
                        <a:solidFill>
                          <a:srgbClr val="FF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</a:tr>
              <a:tr h="288032">
                <a:tc>
                  <a:txBody>
                    <a:bodyPr/>
                    <a:lstStyle/>
                    <a:p>
                      <a:r>
                        <a:rPr lang="ru-RU" dirty="0" smtClean="0"/>
                        <a:t>8</a:t>
                      </a:r>
                      <a:endParaRPr lang="ru-RU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i="0"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Моргунова Вероника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i="0"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dirty="0" smtClean="0"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Экология </a:t>
                      </a:r>
                    </a:p>
                    <a:p>
                      <a:endParaRPr lang="ru-RU" sz="1200" b="1" i="0" dirty="0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i="0" dirty="0"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Призер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dirty="0" err="1" smtClean="0"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Чипова</a:t>
                      </a:r>
                      <a:r>
                        <a:rPr lang="ru-RU" sz="1200" b="1" i="0" dirty="0" smtClean="0"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Диана </a:t>
                      </a:r>
                      <a:r>
                        <a:rPr lang="ru-RU" sz="1200" b="1" i="0" dirty="0" err="1" smtClean="0"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Андзоровна</a:t>
                      </a:r>
                      <a:endParaRPr lang="ru-RU" sz="1200" b="1" i="0" dirty="0" smtClean="0">
                        <a:solidFill>
                          <a:srgbClr val="FF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1200" b="1" i="0" dirty="0" smtClean="0">
                        <a:solidFill>
                          <a:srgbClr val="FF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4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4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4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4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" accel="10000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0" accel="10000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3372</TotalTime>
  <Words>3294</Words>
  <Application>Microsoft Office PowerPoint</Application>
  <PresentationFormat>Экран (4:3)</PresentationFormat>
  <Paragraphs>944</Paragraphs>
  <Slides>80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80</vt:i4>
      </vt:variant>
    </vt:vector>
  </HeadingPairs>
  <TitlesOfParts>
    <vt:vector size="81" baseType="lpstr"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Сравнительный анализ результатов ЕГЭ</vt:lpstr>
      <vt:lpstr>Итоги муниципального этапа Всероссийских олимпиад школьников</vt:lpstr>
      <vt:lpstr>Преподаватели, подготовившие  призеров муниципального этапа олимпиад </vt:lpstr>
      <vt:lpstr>Золотые медалисты 2022 года……………….              </vt:lpstr>
      <vt:lpstr>Презентация PowerPoint</vt:lpstr>
      <vt:lpstr>Презентация PowerPoint</vt:lpstr>
      <vt:lpstr>Презентация PowerPoint</vt:lpstr>
      <vt:lpstr>8 место в Рейтинге лучших школ КБР по количеству выпускников, поступивших в ведущие вузы России </vt:lpstr>
      <vt:lpstr>Участие в финале Всероссийской военно-спортивной игры «Победа»  </vt:lpstr>
      <vt:lpstr>Республиканский этап военно-спортивной игры «Победа» 1 место </vt:lpstr>
      <vt:lpstr>Городской этап военно-спортивной игры «Победа» 1 место </vt:lpstr>
      <vt:lpstr>Городской этап «АрМИ» - 2022» 2 место </vt:lpstr>
      <vt:lpstr>Городские соревнование «Чудо-шашки»» 2 место </vt:lpstr>
      <vt:lpstr>Городская спартакиада молодежи допризывного возраста 3 место </vt:lpstr>
      <vt:lpstr>«Городские соревнования по армреслингу» 3 место</vt:lpstr>
      <vt:lpstr>Городской этап Всероссийского фестиваля «Веселые старты» 3 место</vt:lpstr>
      <vt:lpstr>1 место в республиканском интеллектуальной игре </vt:lpstr>
      <vt:lpstr>Победитель  финала  Большая перемена БЕЧЕЛОВА Айдана</vt:lpstr>
      <vt:lpstr>Призер Первенства СКФО по плаванию ЗОЛОЕВ Никита</vt:lpstr>
      <vt:lpstr>Призер Первенства СКФО по спортивным единоборствам КОНОВ Алим</vt:lpstr>
      <vt:lpstr>3 место во Всероссийском дне бега «Кросс нации» Бечелова Айдана, Селютин Роман, Ойтов Рустам</vt:lpstr>
      <vt:lpstr>Победитель регионального этапа Всероссийской олимпиады по избирательному праву и избирательному процессу «Софиум» КУЧМЕНОВА Аделя </vt:lpstr>
      <vt:lpstr>2 место в Республиканском конкурсе «Мой Достоевский» ГАНИНА Яна</vt:lpstr>
      <vt:lpstr>Победитель муниципального этапа Всероссийского конкурса педагогических работников «Воспитать человека» Дмитрян Жанна Вектемуровна</vt:lpstr>
      <vt:lpstr>Лауреат в номинации конкурса «Учитель года – 2022» Пшихачева Саида Артуровна</vt:lpstr>
      <vt:lpstr>1сентября </vt:lpstr>
      <vt:lpstr>Открытие экспозиции, посвященной ветерану ВОВ, выпускнику нашей школы — Белану Юрию Ивановичу</vt:lpstr>
      <vt:lpstr>Состязание клубов «Юные друзья пограничников»</vt:lpstr>
      <vt:lpstr>Конкурс «Лучшая новогодняя игрушка»</vt:lpstr>
      <vt:lpstr>Экологический фестиваль «Заповедная симфония»</vt:lpstr>
      <vt:lpstr>Акция «Лучики добра»</vt:lpstr>
      <vt:lpstr>Участие в проекте «Билет в будущее»</vt:lpstr>
      <vt:lpstr>Митинг ко дню вывода войск с Афганистана</vt:lpstr>
      <vt:lpstr>Участие в акции «Георгиевская ленточка» и «Эстафета памяти»</vt:lpstr>
      <vt:lpstr>Праздник «А ну-ка девочки»</vt:lpstr>
      <vt:lpstr>Военно-спортивная игра «Наша сила в единстве!»</vt:lpstr>
      <vt:lpstr>Уроки Мужества «Блокада Ленинграда»</vt:lpstr>
      <vt:lpstr>Последний звонок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Директор</dc:creator>
  <cp:lastModifiedBy>user</cp:lastModifiedBy>
  <cp:revision>349</cp:revision>
  <dcterms:created xsi:type="dcterms:W3CDTF">2016-11-14T07:43:28Z</dcterms:created>
  <dcterms:modified xsi:type="dcterms:W3CDTF">2022-09-13T14:45:36Z</dcterms:modified>
</cp:coreProperties>
</file>